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74" r:id="rId2"/>
    <p:sldId id="414" r:id="rId3"/>
    <p:sldId id="416" r:id="rId4"/>
    <p:sldId id="419" r:id="rId5"/>
    <p:sldId id="447" r:id="rId6"/>
    <p:sldId id="549" r:id="rId7"/>
    <p:sldId id="493" r:id="rId8"/>
    <p:sldId id="258" r:id="rId9"/>
    <p:sldId id="411" r:id="rId10"/>
    <p:sldId id="412" r:id="rId11"/>
    <p:sldId id="410" r:id="rId12"/>
    <p:sldId id="413" r:id="rId13"/>
    <p:sldId id="421" r:id="rId14"/>
    <p:sldId id="427" r:id="rId15"/>
    <p:sldId id="451" r:id="rId16"/>
    <p:sldId id="428" r:id="rId17"/>
    <p:sldId id="262" r:id="rId18"/>
    <p:sldId id="261" r:id="rId19"/>
    <p:sldId id="260" r:id="rId20"/>
    <p:sldId id="446" r:id="rId21"/>
    <p:sldId id="263" r:id="rId22"/>
    <p:sldId id="547" r:id="rId23"/>
    <p:sldId id="551" r:id="rId24"/>
    <p:sldId id="554" r:id="rId25"/>
    <p:sldId id="552" r:id="rId26"/>
    <p:sldId id="553" r:id="rId27"/>
    <p:sldId id="545" r:id="rId28"/>
    <p:sldId id="430" r:id="rId29"/>
    <p:sldId id="55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D34E4-0286-4E84-AC1D-E2CD26CA15C8}" type="datetimeFigureOut">
              <a:rPr lang="pt-BR" smtClean="0"/>
              <a:t>06/07/2021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3115D-A513-44B4-9AF5-64244908BA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02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>
            <a:extLst>
              <a:ext uri="{FF2B5EF4-FFF2-40B4-BE49-F238E27FC236}">
                <a16:creationId xmlns:a16="http://schemas.microsoft.com/office/drawing/2014/main" xmlns="" id="{F75E2172-2FB9-4BB9-A2A5-52ECDBB7B3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>
            <a:extLst>
              <a:ext uri="{FF2B5EF4-FFF2-40B4-BE49-F238E27FC236}">
                <a16:creationId xmlns:a16="http://schemas.microsoft.com/office/drawing/2014/main" xmlns="" id="{E40FF71C-2FDE-42D7-B36F-E019D26DD5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20484" name="Espaço Reservado para Número de Slide 3">
            <a:extLst>
              <a:ext uri="{FF2B5EF4-FFF2-40B4-BE49-F238E27FC236}">
                <a16:creationId xmlns:a16="http://schemas.microsoft.com/office/drawing/2014/main" xmlns="" id="{F644DC0B-CDB7-4DDA-87F6-BBD531401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CA19F6-8947-4AC9-8C32-C2D8EA5087C5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146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xmlns="" id="{78371D9F-2EC5-4068-86D2-F75B921C55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xmlns="" id="{544EB46A-83EB-40CC-9E4E-E6CA32CC14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Resumão</a:t>
            </a:r>
          </a:p>
        </p:txBody>
      </p:sp>
      <p:sp>
        <p:nvSpPr>
          <p:cNvPr id="45060" name="Espaço Reservado para Número de Slide 3">
            <a:extLst>
              <a:ext uri="{FF2B5EF4-FFF2-40B4-BE49-F238E27FC236}">
                <a16:creationId xmlns:a16="http://schemas.microsoft.com/office/drawing/2014/main" xmlns="" id="{4E289474-7A75-4ECF-AF2A-4CE6498CD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E17CA-45EC-4A83-9C2C-320233947AC4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89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Imagem de Slide 1">
            <a:extLst>
              <a:ext uri="{FF2B5EF4-FFF2-40B4-BE49-F238E27FC236}">
                <a16:creationId xmlns:a16="http://schemas.microsoft.com/office/drawing/2014/main" xmlns="" id="{D35E1026-239F-40D2-9C93-C9C40E316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Espaço Reservado para Anotações 2">
            <a:extLst>
              <a:ext uri="{FF2B5EF4-FFF2-40B4-BE49-F238E27FC236}">
                <a16:creationId xmlns:a16="http://schemas.microsoft.com/office/drawing/2014/main" xmlns="" id="{F1380033-F48F-4CF8-A20C-8F59F80D39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A cada 4 espécies de animal uma é uma espécie de besouro</a:t>
            </a:r>
          </a:p>
        </p:txBody>
      </p:sp>
      <p:sp>
        <p:nvSpPr>
          <p:cNvPr id="33796" name="Espaço Reservado para Número de Slide 3">
            <a:extLst>
              <a:ext uri="{FF2B5EF4-FFF2-40B4-BE49-F238E27FC236}">
                <a16:creationId xmlns:a16="http://schemas.microsoft.com/office/drawing/2014/main" xmlns="" id="{DCE28E4D-6558-4548-9AD5-F037033EB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F6C898-617A-4B26-B993-2E2FC1BDFE74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59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Imagem de Slide 1">
            <a:extLst>
              <a:ext uri="{FF2B5EF4-FFF2-40B4-BE49-F238E27FC236}">
                <a16:creationId xmlns:a16="http://schemas.microsoft.com/office/drawing/2014/main" xmlns="" id="{672E6523-3FED-4220-8065-CB9EF052BA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Espaço Reservado para Anotações 2">
            <a:extLst>
              <a:ext uri="{FF2B5EF4-FFF2-40B4-BE49-F238E27FC236}">
                <a16:creationId xmlns:a16="http://schemas.microsoft.com/office/drawing/2014/main" xmlns="" id="{74B53F5B-CEC3-4482-8287-52338091C1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Ocupação de nichos / Proteção (contra predadores, perda de água...) / ocupação de diferentes habitas / dispersão / não competição dentro da mesma espécie devido aos diferentes nichos...</a:t>
            </a:r>
          </a:p>
        </p:txBody>
      </p:sp>
      <p:sp>
        <p:nvSpPr>
          <p:cNvPr id="35844" name="Espaço Reservado para Número de Slide 3">
            <a:extLst>
              <a:ext uri="{FF2B5EF4-FFF2-40B4-BE49-F238E27FC236}">
                <a16:creationId xmlns:a16="http://schemas.microsoft.com/office/drawing/2014/main" xmlns="" id="{E88455A4-671C-4EF6-A418-BEA095317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38325B-9120-43D8-87EE-C64E79DD840C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86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Imagem de Slide 1">
            <a:extLst>
              <a:ext uri="{FF2B5EF4-FFF2-40B4-BE49-F238E27FC236}">
                <a16:creationId xmlns:a16="http://schemas.microsoft.com/office/drawing/2014/main" xmlns="" id="{34ABD106-B6D3-4F49-988C-E9CC4CB2AB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Espaço Reservado para Anotações 2">
            <a:extLst>
              <a:ext uri="{FF2B5EF4-FFF2-40B4-BE49-F238E27FC236}">
                <a16:creationId xmlns:a16="http://schemas.microsoft.com/office/drawing/2014/main" xmlns="" id="{71C69FA4-070B-4B8D-BE53-4FDA135B92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Inseto generalizado...Os três tagmas...centro sensorial, centro locomotor e o centro visceral...</a:t>
            </a:r>
          </a:p>
        </p:txBody>
      </p:sp>
      <p:sp>
        <p:nvSpPr>
          <p:cNvPr id="37892" name="Espaço Reservado para Número de Slide 3">
            <a:extLst>
              <a:ext uri="{FF2B5EF4-FFF2-40B4-BE49-F238E27FC236}">
                <a16:creationId xmlns:a16="http://schemas.microsoft.com/office/drawing/2014/main" xmlns="" id="{1650D1AB-D0E1-4EE7-B84D-8257648E1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41B48-FC3D-43B2-84E2-AB83BF4195DF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8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Imagem de Slide 1">
            <a:extLst>
              <a:ext uri="{FF2B5EF4-FFF2-40B4-BE49-F238E27FC236}">
                <a16:creationId xmlns:a16="http://schemas.microsoft.com/office/drawing/2014/main" xmlns="" id="{DF539C1B-0EB4-4E86-9D47-FFBD248BB2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Espaço Reservado para Anotações 2">
            <a:extLst>
              <a:ext uri="{FF2B5EF4-FFF2-40B4-BE49-F238E27FC236}">
                <a16:creationId xmlns:a16="http://schemas.microsoft.com/office/drawing/2014/main" xmlns="" id="{CC9A6372-4E3B-4DF5-8E7B-10C6A2246A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Destaque para as partezinhas...escleritos</a:t>
            </a:r>
          </a:p>
        </p:txBody>
      </p:sp>
      <p:sp>
        <p:nvSpPr>
          <p:cNvPr id="39940" name="Espaço Reservado para Número de Slide 3">
            <a:extLst>
              <a:ext uri="{FF2B5EF4-FFF2-40B4-BE49-F238E27FC236}">
                <a16:creationId xmlns:a16="http://schemas.microsoft.com/office/drawing/2014/main" xmlns="" id="{0A7091D9-7F9B-409B-A1E8-676BC4DB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D19ABF-B3C2-4763-997B-5DE642900621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19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xmlns="" id="{FB0FA34B-FBD7-409E-A062-168FB1F50C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xmlns="" id="{A84E8720-DA21-4B1E-B0C5-984254A1F3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Dois coleópteros sendo um do tamanho do tarso dos outro</a:t>
            </a:r>
          </a:p>
        </p:txBody>
      </p:sp>
      <p:sp>
        <p:nvSpPr>
          <p:cNvPr id="41988" name="Espaço Reservado para Número de Slide 3">
            <a:extLst>
              <a:ext uri="{FF2B5EF4-FFF2-40B4-BE49-F238E27FC236}">
                <a16:creationId xmlns:a16="http://schemas.microsoft.com/office/drawing/2014/main" xmlns="" id="{F32B50C3-CAC7-43D1-8342-05A0FD44B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9ED988-B019-4BF3-9658-0002AB2F5973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07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xmlns="" id="{78371D9F-2EC5-4068-86D2-F75B921C55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xmlns="" id="{544EB46A-83EB-40CC-9E4E-E6CA32CC14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Resumão</a:t>
            </a:r>
          </a:p>
        </p:txBody>
      </p:sp>
      <p:sp>
        <p:nvSpPr>
          <p:cNvPr id="45060" name="Espaço Reservado para Número de Slide 3">
            <a:extLst>
              <a:ext uri="{FF2B5EF4-FFF2-40B4-BE49-F238E27FC236}">
                <a16:creationId xmlns:a16="http://schemas.microsoft.com/office/drawing/2014/main" xmlns="" id="{4E289474-7A75-4ECF-AF2A-4CE6498CD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E17CA-45EC-4A83-9C2C-320233947AC4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9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xmlns="" id="{78371D9F-2EC5-4068-86D2-F75B921C55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xmlns="" id="{544EB46A-83EB-40CC-9E4E-E6CA32CC14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Resumão</a:t>
            </a:r>
          </a:p>
        </p:txBody>
      </p:sp>
      <p:sp>
        <p:nvSpPr>
          <p:cNvPr id="45060" name="Espaço Reservado para Número de Slide 3">
            <a:extLst>
              <a:ext uri="{FF2B5EF4-FFF2-40B4-BE49-F238E27FC236}">
                <a16:creationId xmlns:a16="http://schemas.microsoft.com/office/drawing/2014/main" xmlns="" id="{4E289474-7A75-4ECF-AF2A-4CE6498CD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E17CA-45EC-4A83-9C2C-320233947AC4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95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xmlns="" id="{78371D9F-2EC5-4068-86D2-F75B921C55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xmlns="" id="{544EB46A-83EB-40CC-9E4E-E6CA32CC14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Resumão</a:t>
            </a:r>
          </a:p>
        </p:txBody>
      </p:sp>
      <p:sp>
        <p:nvSpPr>
          <p:cNvPr id="45060" name="Espaço Reservado para Número de Slide 3">
            <a:extLst>
              <a:ext uri="{FF2B5EF4-FFF2-40B4-BE49-F238E27FC236}">
                <a16:creationId xmlns:a16="http://schemas.microsoft.com/office/drawing/2014/main" xmlns="" id="{4E289474-7A75-4ECF-AF2A-4CE6498CD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E17CA-45EC-4A83-9C2C-320233947AC4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62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7CB76060-E7F0-40C0-9087-F95780C048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78E30184-C087-43E8-BB8C-F2A97AB01C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5FC25395-DF06-4815-B1D5-3052514722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36355E-6B29-48A8-81D4-C6C705F62E5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3038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A14BDC5-3564-4061-B138-10BB69ADA8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E7E960FD-524C-4BB0-817A-F2913EF79E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773988D-7697-4D93-BB1E-E83427B2FE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062570-681E-4DBF-96A5-DA921F40C1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424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97659C01-FE80-4FBA-9A45-D46AD6614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12C0D16-7940-48AE-A0D5-76A64FF543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16642250-3ED8-45DC-A253-F53A2D8FDF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B03C0-CDCC-496F-B07C-2CC4C92EF80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64897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ACA525F-39E5-4C6E-BBDE-84EA05500E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095A9D9E-BD44-4AD5-B683-60EBB0ECFC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C6DA269-F47E-40D4-89A8-E9FC8B8ACD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ED759-4461-4D98-B778-47857DA4684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62411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76123052-8F03-4CB9-9A58-EC38845D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A8FE0FC9-B9BE-4382-98DC-00EC32044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B5E5FEC4-999C-4D20-9168-824EBA6CAE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B92E36-8F78-4B08-9820-25BF8E2B895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56341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C0BA2702-A4D3-4279-B5CC-746FFA7C83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9BFB34DF-BD2E-4B00-8C8C-B6C3E3234E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0D07CCEA-2687-47F1-A81A-78870E8381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B9D8B-FF37-414D-9A96-53F8D4BF241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1301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0437626-F830-4C7D-8EDA-F47A8A87FD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58ED9EE-3DB3-4C12-882F-8EF110259F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D4D46F38-FE63-4D9B-BA92-FF73F9E8A5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9D4EE-6F9C-452A-9C46-609A5E3CA4C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111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F711D74-0283-48AC-9E06-044B2C3C4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27E75377-A06F-48CB-B3CD-B07001830B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F8669487-8709-436E-9962-69390CE6BE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723F62-9D1B-4D64-8297-DB989ADECC1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2121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FA86DC4-DEBD-4225-9014-7E1369ECF5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D6C72AB-64A7-45F5-BDBE-A2A74FD8A3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7F3847F-7242-4B32-9755-485056715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093C9A-1B0E-4CC9-ACC6-7A034719F8E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291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4E29E18A-C860-4765-AEED-26B7BADBE1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9E25571A-1483-4DF0-9DAB-F486C06A44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CFC5E4F5-367D-4714-A87F-2AFCCDD936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AF8005-12F8-4AAC-A4B8-ACC7F8101D3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238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CC0F6FBF-90BB-41B7-BC24-4B136C7FA6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AB9D87FA-0C37-4624-BC97-C2BDFCABE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4E4FAD72-AF88-4280-82C5-29081A6E03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6142D2-321D-40B2-811B-70D8FE76C39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103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724D364D-93D3-4B63-99E5-6DFF6EE9DE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8DE53040-2C40-4C57-84E0-8833BB72B9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B3B80E56-350A-42D0-8A9D-01799386B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680468-4518-43F3-B02F-C1D9097C94C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8118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5B454CD-89E9-4F6F-B239-CCB071E6ED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ACB779-9C07-418D-A7D0-D9C05C98E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21B854-57C3-45CB-9F8E-836149F65D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E55144-CA4B-4FFC-8CFB-D88C0BB558E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7027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B052E8-D392-48BD-B996-C06C8C443C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9D5FC90-D16C-4694-BC61-FFE833FA7A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A6F5C74-B2D9-4D6F-BBD7-F91484187D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969B7-8BF5-4C8E-AD32-C3674F9FD18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301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BF310DEF-79CC-493C-9D9E-B48C52D53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E4E96AE6-FEAB-4B29-B42E-A810456CC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CFA0EEFA-EA39-4983-B519-88BC7FCCFB8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FDF95859-B3EF-4882-A517-C2A4520419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BCDE211A-13AB-4E84-9F2C-4462AF3334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11306576-75C4-4C8A-8EEC-CCC53DD8689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224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18" Type="http://schemas.openxmlformats.org/officeDocument/2006/relationships/image" Target="../media/image57.jpeg"/><Relationship Id="rId26" Type="http://schemas.openxmlformats.org/officeDocument/2006/relationships/image" Target="../media/image65.jpe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60.jpeg"/><Relationship Id="rId7" Type="http://schemas.openxmlformats.org/officeDocument/2006/relationships/slide" Target="slide10.xml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5" Type="http://schemas.openxmlformats.org/officeDocument/2006/relationships/image" Target="../media/image64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29" Type="http://schemas.openxmlformats.org/officeDocument/2006/relationships/slide" Target="slide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24" Type="http://schemas.openxmlformats.org/officeDocument/2006/relationships/image" Target="../media/image63.jpeg"/><Relationship Id="rId5" Type="http://schemas.openxmlformats.org/officeDocument/2006/relationships/image" Target="../media/image45.png"/><Relationship Id="rId15" Type="http://schemas.openxmlformats.org/officeDocument/2006/relationships/image" Target="../media/image54.jpeg"/><Relationship Id="rId23" Type="http://schemas.openxmlformats.org/officeDocument/2006/relationships/image" Target="../media/image62.jpeg"/><Relationship Id="rId28" Type="http://schemas.openxmlformats.org/officeDocument/2006/relationships/image" Target="../media/image67.jpeg"/><Relationship Id="rId10" Type="http://schemas.openxmlformats.org/officeDocument/2006/relationships/image" Target="../media/image49.jpeg"/><Relationship Id="rId19" Type="http://schemas.openxmlformats.org/officeDocument/2006/relationships/image" Target="../media/image58.jpeg"/><Relationship Id="rId31" Type="http://schemas.openxmlformats.org/officeDocument/2006/relationships/image" Target="../media/image69.jpeg"/><Relationship Id="rId4" Type="http://schemas.openxmlformats.org/officeDocument/2006/relationships/image" Target="../media/image44.emf"/><Relationship Id="rId9" Type="http://schemas.openxmlformats.org/officeDocument/2006/relationships/image" Target="../media/image48.jpeg"/><Relationship Id="rId14" Type="http://schemas.openxmlformats.org/officeDocument/2006/relationships/image" Target="../media/image53.jpeg"/><Relationship Id="rId22" Type="http://schemas.openxmlformats.org/officeDocument/2006/relationships/image" Target="../media/image61.jpeg"/><Relationship Id="rId27" Type="http://schemas.openxmlformats.org/officeDocument/2006/relationships/image" Target="../media/image66.png"/><Relationship Id="rId30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Imagem 1">
            <a:extLst>
              <a:ext uri="{FF2B5EF4-FFF2-40B4-BE49-F238E27FC236}">
                <a16:creationId xmlns:a16="http://schemas.microsoft.com/office/drawing/2014/main" xmlns="" id="{F61207CB-4F98-4749-B099-53E4DBE6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94" y="1843990"/>
            <a:ext cx="221297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 descr="untitled8">
            <a:extLst>
              <a:ext uri="{FF2B5EF4-FFF2-40B4-BE49-F238E27FC236}">
                <a16:creationId xmlns:a16="http://schemas.microsoft.com/office/drawing/2014/main" xmlns="" id="{FD9EAA63-D0DD-4194-B81A-C32F70261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373688"/>
            <a:ext cx="2916237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6" descr="untitled14">
            <a:extLst>
              <a:ext uri="{FF2B5EF4-FFF2-40B4-BE49-F238E27FC236}">
                <a16:creationId xmlns:a16="http://schemas.microsoft.com/office/drawing/2014/main" xmlns="" id="{4687117F-B30E-41D7-AA2B-A6FF11F9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349875"/>
            <a:ext cx="28432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7" descr="untitled34">
            <a:extLst>
              <a:ext uri="{FF2B5EF4-FFF2-40B4-BE49-F238E27FC236}">
                <a16:creationId xmlns:a16="http://schemas.microsoft.com/office/drawing/2014/main" xmlns="" id="{0172F8A4-85F6-433E-A71C-D31C22AB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63"/>
            <a:ext cx="2843213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8" descr="Fulgora">
            <a:extLst>
              <a:ext uri="{FF2B5EF4-FFF2-40B4-BE49-F238E27FC236}">
                <a16:creationId xmlns:a16="http://schemas.microsoft.com/office/drawing/2014/main" xmlns="" id="{23726B0E-8A10-4941-8C9F-043BB24D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033963"/>
            <a:ext cx="3240088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0" descr="macrodontia">
            <a:extLst>
              <a:ext uri="{FF2B5EF4-FFF2-40B4-BE49-F238E27FC236}">
                <a16:creationId xmlns:a16="http://schemas.microsoft.com/office/drawing/2014/main" xmlns="" id="{99CE2158-0F60-4044-B817-052C9B3D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8"/>
            <a:ext cx="203993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1" descr="untitled2">
            <a:extLst>
              <a:ext uri="{FF2B5EF4-FFF2-40B4-BE49-F238E27FC236}">
                <a16:creationId xmlns:a16="http://schemas.microsoft.com/office/drawing/2014/main" xmlns="" id="{6DBA009A-89C1-4EFC-B82B-4134674C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1627188"/>
            <a:ext cx="169068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2" descr="untitled10">
            <a:extLst>
              <a:ext uri="{FF2B5EF4-FFF2-40B4-BE49-F238E27FC236}">
                <a16:creationId xmlns:a16="http://schemas.microsoft.com/office/drawing/2014/main" xmlns="" id="{207846C7-29E9-42CB-875C-0FF6EB6D6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63513"/>
            <a:ext cx="2808288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3" descr="untitled20">
            <a:extLst>
              <a:ext uri="{FF2B5EF4-FFF2-40B4-BE49-F238E27FC236}">
                <a16:creationId xmlns:a16="http://schemas.microsoft.com/office/drawing/2014/main" xmlns="" id="{D6D7D505-69F5-4189-92A9-C5816A9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47638"/>
            <a:ext cx="284321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14">
            <a:extLst>
              <a:ext uri="{FF2B5EF4-FFF2-40B4-BE49-F238E27FC236}">
                <a16:creationId xmlns:a16="http://schemas.microsoft.com/office/drawing/2014/main" xmlns="" id="{819EE2BF-7C4A-4646-971E-459B879EE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1412875"/>
            <a:ext cx="720725" cy="1444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0" name="Rectangle 15">
            <a:extLst>
              <a:ext uri="{FF2B5EF4-FFF2-40B4-BE49-F238E27FC236}">
                <a16:creationId xmlns:a16="http://schemas.microsoft.com/office/drawing/2014/main" xmlns="" id="{54DEBDBE-B99D-45C4-80F9-2C0C40F9342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092156" y="4796632"/>
            <a:ext cx="720725" cy="14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1" name="Rectangle 16">
            <a:extLst>
              <a:ext uri="{FF2B5EF4-FFF2-40B4-BE49-F238E27FC236}">
                <a16:creationId xmlns:a16="http://schemas.microsoft.com/office/drawing/2014/main" xmlns="" id="{ECDBED87-252C-402C-9671-0E61BD05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6669088"/>
            <a:ext cx="720725" cy="14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2" name="Rectangle 17">
            <a:extLst>
              <a:ext uri="{FF2B5EF4-FFF2-40B4-BE49-F238E27FC236}">
                <a16:creationId xmlns:a16="http://schemas.microsoft.com/office/drawing/2014/main" xmlns="" id="{CFB435EA-A410-4C47-8DE9-BE8028DF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6669088"/>
            <a:ext cx="720725" cy="14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3" name="Text Box 18">
            <a:extLst>
              <a:ext uri="{FF2B5EF4-FFF2-40B4-BE49-F238E27FC236}">
                <a16:creationId xmlns:a16="http://schemas.microsoft.com/office/drawing/2014/main" xmlns="" id="{61169F38-813C-43A1-9472-991425CD7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25931"/>
            <a:ext cx="55959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Vamos falar sobre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Insetos?</a:t>
            </a:r>
          </a:p>
        </p:txBody>
      </p:sp>
      <p:sp>
        <p:nvSpPr>
          <p:cNvPr id="12304" name="Text Box 18">
            <a:extLst>
              <a:ext uri="{FF2B5EF4-FFF2-40B4-BE49-F238E27FC236}">
                <a16:creationId xmlns:a16="http://schemas.microsoft.com/office/drawing/2014/main" xmlns="" id="{91AA47A3-9E17-4F42-803F-4C0C6AFD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775075"/>
            <a:ext cx="59039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Dr. Fabiano Duarte Carvalho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Grupo de Pesquisa: Mosquitos Vetores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1600" b="1" dirty="0">
                <a:solidFill>
                  <a:srgbClr val="CC3300"/>
                </a:solidFill>
                <a:latin typeface="Arial Unicode MS"/>
                <a:ea typeface="Arial Unicode MS"/>
                <a:cs typeface="Arial Unicode MS"/>
              </a:rPr>
              <a:t>Coleção de Mosquitos Neotropicais</a:t>
            </a:r>
            <a:endParaRPr kumimoji="0" lang="pt-BR" altLang="pt-BR" sz="1600" b="1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IRR / FIOCRUZ</a:t>
            </a:r>
          </a:p>
        </p:txBody>
      </p:sp>
      <p:sp>
        <p:nvSpPr>
          <p:cNvPr id="12305" name="Rectangle 16">
            <a:extLst>
              <a:ext uri="{FF2B5EF4-FFF2-40B4-BE49-F238E27FC236}">
                <a16:creationId xmlns:a16="http://schemas.microsoft.com/office/drawing/2014/main" xmlns="" id="{589A50B1-C8A0-4315-BD8E-1E3EC27ED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4" name="Picture 4" descr="Periplaneta_americana">
            <a:extLst>
              <a:ext uri="{FF2B5EF4-FFF2-40B4-BE49-F238E27FC236}">
                <a16:creationId xmlns:a16="http://schemas.microsoft.com/office/drawing/2014/main" xmlns="" id="{E9C88C84-E7B0-431A-B5F7-C8069859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5256213" cy="28384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5" name="Picture 5" descr="bay000191">
            <a:extLst>
              <a:ext uri="{FF2B5EF4-FFF2-40B4-BE49-F238E27FC236}">
                <a16:creationId xmlns:a16="http://schemas.microsoft.com/office/drawing/2014/main" xmlns="" id="{A11542B1-6993-44DD-BC72-6AE1358E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376488"/>
            <a:ext cx="2982913" cy="436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6" name="Picture 6" descr="solenopsis">
            <a:extLst>
              <a:ext uri="{FF2B5EF4-FFF2-40B4-BE49-F238E27FC236}">
                <a16:creationId xmlns:a16="http://schemas.microsoft.com/office/drawing/2014/main" xmlns="" id="{1E7B4D05-01A7-414D-B9CF-601B7AE8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88913"/>
            <a:ext cx="3024187" cy="2044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7" name="Picture 7" descr="housefly_p">
            <a:extLst>
              <a:ext uri="{FF2B5EF4-FFF2-40B4-BE49-F238E27FC236}">
                <a16:creationId xmlns:a16="http://schemas.microsoft.com/office/drawing/2014/main" xmlns="" id="{42BD7B1B-75B7-464D-87B3-CE55D701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6615" r="3336" b="6615"/>
          <a:stretch>
            <a:fillRect/>
          </a:stretch>
        </p:blipFill>
        <p:spPr bwMode="auto">
          <a:xfrm>
            <a:off x="971550" y="3429000"/>
            <a:ext cx="3816350" cy="31305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4" name="Rectangle 8">
            <a:extLst>
              <a:ext uri="{FF2B5EF4-FFF2-40B4-BE49-F238E27FC236}">
                <a16:creationId xmlns:a16="http://schemas.microsoft.com/office/drawing/2014/main" xmlns="" id="{CAA2A4AA-2F72-42B5-A88D-ADDD92684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eridasbernep">
            <a:extLst>
              <a:ext uri="{FF2B5EF4-FFF2-40B4-BE49-F238E27FC236}">
                <a16:creationId xmlns:a16="http://schemas.microsoft.com/office/drawing/2014/main" xmlns="" id="{C5DE3A30-739E-409D-83BB-F55E3FC6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638"/>
            <a:ext cx="4598988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espremendo">
            <a:extLst>
              <a:ext uri="{FF2B5EF4-FFF2-40B4-BE49-F238E27FC236}">
                <a16:creationId xmlns:a16="http://schemas.microsoft.com/office/drawing/2014/main" xmlns="" id="{238874F2-0DA8-4418-A4CA-0A2A3BA2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3044825"/>
            <a:ext cx="5440362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foretico">
            <a:extLst>
              <a:ext uri="{FF2B5EF4-FFF2-40B4-BE49-F238E27FC236}">
                <a16:creationId xmlns:a16="http://schemas.microsoft.com/office/drawing/2014/main" xmlns="" id="{71BBC4CE-1478-43A4-BA94-6DF1773D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508625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6">
            <a:extLst>
              <a:ext uri="{FF2B5EF4-FFF2-40B4-BE49-F238E27FC236}">
                <a16:creationId xmlns:a16="http://schemas.microsoft.com/office/drawing/2014/main" xmlns="" id="{75D2C0F6-3DBF-4928-AD5F-C8C756BD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xmlns="" id="{F061BD06-B277-410D-A9D7-AFA7FC67A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xmlns="" id="{D63E37E9-C889-4185-BD75-5BEC00EDAD82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4508500"/>
            <a:ext cx="2673350" cy="2060575"/>
            <a:chOff x="3787" y="2976"/>
            <a:chExt cx="1724" cy="1196"/>
          </a:xfrm>
        </p:grpSpPr>
        <p:pic>
          <p:nvPicPr>
            <p:cNvPr id="29715" name="Picture 6" descr="adulto">
              <a:extLst>
                <a:ext uri="{FF2B5EF4-FFF2-40B4-BE49-F238E27FC236}">
                  <a16:creationId xmlns:a16="http://schemas.microsoft.com/office/drawing/2014/main" xmlns="" id="{AE00D9B1-443B-4122-8E80-3253EE801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2976"/>
              <a:ext cx="1633" cy="1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16" name="Text Box 7">
              <a:extLst>
                <a:ext uri="{FF2B5EF4-FFF2-40B4-BE49-F238E27FC236}">
                  <a16:creationId xmlns:a16="http://schemas.microsoft.com/office/drawing/2014/main" xmlns="" id="{DCC677CB-DD46-47E9-BFDA-62A076455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3974"/>
              <a:ext cx="1724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Panstrongylus megistus</a:t>
              </a: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xmlns="" id="{89D47226-DFCC-427D-8A13-D6DB48F4047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333375"/>
            <a:ext cx="2513013" cy="2095500"/>
            <a:chOff x="295" y="845"/>
            <a:chExt cx="1497" cy="1094"/>
          </a:xfrm>
        </p:grpSpPr>
        <p:pic>
          <p:nvPicPr>
            <p:cNvPr id="29713" name="Picture 9" descr="aedes aegypti 1">
              <a:extLst>
                <a:ext uri="{FF2B5EF4-FFF2-40B4-BE49-F238E27FC236}">
                  <a16:creationId xmlns:a16="http://schemas.microsoft.com/office/drawing/2014/main" xmlns="" id="{52849E1E-EFE8-4C26-8ED3-AC884433F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845"/>
              <a:ext cx="1497" cy="10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14" name="Text Box 10">
              <a:extLst>
                <a:ext uri="{FF2B5EF4-FFF2-40B4-BE49-F238E27FC236}">
                  <a16:creationId xmlns:a16="http://schemas.microsoft.com/office/drawing/2014/main" xmlns="" id="{4EB5091C-9253-4B03-91CE-87D20C7F6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" y="1752"/>
              <a:ext cx="98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Aedes aegypti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xmlns="" id="{08625674-F27A-4BEE-849A-DC13F30F276B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33375"/>
            <a:ext cx="3238500" cy="2208213"/>
            <a:chOff x="521" y="2296"/>
            <a:chExt cx="1633" cy="1000"/>
          </a:xfrm>
        </p:grpSpPr>
        <p:pic>
          <p:nvPicPr>
            <p:cNvPr id="29711" name="Picture 12" descr="sandflybylanzaro">
              <a:extLst>
                <a:ext uri="{FF2B5EF4-FFF2-40B4-BE49-F238E27FC236}">
                  <a16:creationId xmlns:a16="http://schemas.microsoft.com/office/drawing/2014/main" xmlns="" id="{1E32E455-470E-40EE-A29C-E25946D2D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296"/>
              <a:ext cx="1043" cy="1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12" name="Text Box 13">
              <a:extLst>
                <a:ext uri="{FF2B5EF4-FFF2-40B4-BE49-F238E27FC236}">
                  <a16:creationId xmlns:a16="http://schemas.microsoft.com/office/drawing/2014/main" xmlns="" id="{43CD97E6-D79E-492E-AB2D-850E8206C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121"/>
              <a:ext cx="163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Lutzomyia longipalpis</a:t>
              </a:r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xmlns="" id="{78153E1C-9660-4F92-AC99-4FBABE3F0425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2492375"/>
            <a:ext cx="2430463" cy="1839913"/>
            <a:chOff x="1429" y="3067"/>
            <a:chExt cx="1307" cy="908"/>
          </a:xfrm>
        </p:grpSpPr>
        <p:pic>
          <p:nvPicPr>
            <p:cNvPr id="29709" name="Picture 15" descr="Cx%20quinquefasciatus">
              <a:extLst>
                <a:ext uri="{FF2B5EF4-FFF2-40B4-BE49-F238E27FC236}">
                  <a16:creationId xmlns:a16="http://schemas.microsoft.com/office/drawing/2014/main" xmlns="" id="{1FE6186C-5AFF-4600-8BEC-9F2977FC9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3067"/>
              <a:ext cx="1307" cy="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10" name="Text Box 16">
              <a:extLst>
                <a:ext uri="{FF2B5EF4-FFF2-40B4-BE49-F238E27FC236}">
                  <a16:creationId xmlns:a16="http://schemas.microsoft.com/office/drawing/2014/main" xmlns="" id="{C550A039-9E9B-42D5-9579-9968D8F01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2" y="3809"/>
              <a:ext cx="1179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Culex quinquefasciatus</a:t>
              </a:r>
            </a:p>
          </p:txBody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xmlns="" id="{68B2AEF1-EAE3-4978-ADC2-86F6FB7001FE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33375"/>
            <a:ext cx="2590800" cy="1963738"/>
            <a:chOff x="2699" y="2049"/>
            <a:chExt cx="1451" cy="920"/>
          </a:xfrm>
        </p:grpSpPr>
        <p:pic>
          <p:nvPicPr>
            <p:cNvPr id="29707" name="Picture 18" descr="O Anopheles darlingi é um mosquito, hospedeiro e transmissor da malária e o principal vetor de malária no Brasil">
              <a:extLst>
                <a:ext uri="{FF2B5EF4-FFF2-40B4-BE49-F238E27FC236}">
                  <a16:creationId xmlns:a16="http://schemas.microsoft.com/office/drawing/2014/main" xmlns="" id="{6FA80E17-2868-4556-B9C9-EF932511B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2049"/>
              <a:ext cx="1451" cy="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8" name="Text Box 19">
              <a:extLst>
                <a:ext uri="{FF2B5EF4-FFF2-40B4-BE49-F238E27FC236}">
                  <a16:creationId xmlns:a16="http://schemas.microsoft.com/office/drawing/2014/main" xmlns="" id="{685975CF-DDD2-4107-A41B-AED84D3FB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803"/>
              <a:ext cx="1361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Anopheles darlingi</a:t>
              </a:r>
            </a:p>
          </p:txBody>
        </p:sp>
      </p:grpSp>
      <p:grpSp>
        <p:nvGrpSpPr>
          <p:cNvPr id="7" name="Group 20">
            <a:extLst>
              <a:ext uri="{FF2B5EF4-FFF2-40B4-BE49-F238E27FC236}">
                <a16:creationId xmlns:a16="http://schemas.microsoft.com/office/drawing/2014/main" xmlns="" id="{1591DDA6-5F92-4889-A36F-71003B9D7E73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4619625"/>
            <a:ext cx="2592387" cy="1905000"/>
            <a:chOff x="2064" y="1997"/>
            <a:chExt cx="1452" cy="979"/>
          </a:xfrm>
        </p:grpSpPr>
        <p:pic>
          <p:nvPicPr>
            <p:cNvPr id="29705" name="Picture 21" descr="Rhodnius fezes">
              <a:extLst>
                <a:ext uri="{FF2B5EF4-FFF2-40B4-BE49-F238E27FC236}">
                  <a16:creationId xmlns:a16="http://schemas.microsoft.com/office/drawing/2014/main" xmlns="" id="{B7924B0C-DF45-4F51-A548-8AF21EC10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997"/>
              <a:ext cx="1452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6" name="Text Box 22">
              <a:extLst>
                <a:ext uri="{FF2B5EF4-FFF2-40B4-BE49-F238E27FC236}">
                  <a16:creationId xmlns:a16="http://schemas.microsoft.com/office/drawing/2014/main" xmlns="" id="{90018FE1-0718-4AFB-B118-85F5F8B5D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2795"/>
              <a:ext cx="1088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Rhodnius sp.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BC6635-4298-4EBC-AE94-DA30E2291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7499"/>
            <a:ext cx="6858000" cy="1410123"/>
          </a:xfrm>
        </p:spPr>
        <p:txBody>
          <a:bodyPr/>
          <a:lstStyle/>
          <a:p>
            <a:pPr>
              <a:defRPr/>
            </a:pPr>
            <a:r>
              <a:rPr lang="pt-BR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Características Gerais dos Insetos</a:t>
            </a:r>
          </a:p>
        </p:txBody>
      </p:sp>
      <p:sp>
        <p:nvSpPr>
          <p:cNvPr id="30723" name="Rectangle 19">
            <a:extLst>
              <a:ext uri="{FF2B5EF4-FFF2-40B4-BE49-F238E27FC236}">
                <a16:creationId xmlns:a16="http://schemas.microsoft.com/office/drawing/2014/main" xmlns="" id="{409439B6-E8F3-4120-A06D-F368FB306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xmlns="" id="{274614E4-B88C-482A-841B-C2BF78F4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164751"/>
            <a:ext cx="71437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>
            <a:extLst>
              <a:ext uri="{FF2B5EF4-FFF2-40B4-BE49-F238E27FC236}">
                <a16:creationId xmlns:a16="http://schemas.microsoft.com/office/drawing/2014/main" xmlns="" id="{D31BEC77-9A0A-420D-A954-0FD74772C6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0800"/>
          <a:ext cx="9144000" cy="677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Gráfico" r:id="rId3" imgW="6553200" imgH="4543349" progId="Excel.Chart.8">
                  <p:embed/>
                </p:oleObj>
              </mc:Choice>
              <mc:Fallback>
                <p:oleObj name="Gráfico" r:id="rId3" imgW="6553200" imgH="4543349" progId="Excel.Chart.8">
                  <p:embed/>
                  <p:pic>
                    <p:nvPicPr>
                      <p:cNvPr id="31746" name="Object 2">
                        <a:extLst>
                          <a:ext uri="{FF2B5EF4-FFF2-40B4-BE49-F238E27FC236}">
                            <a16:creationId xmlns:a16="http://schemas.microsoft.com/office/drawing/2014/main" xmlns="" id="{D31BEC77-9A0A-420D-A954-0FD74772C6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0800"/>
                        <a:ext cx="9144000" cy="677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ADB91123-4F15-4B76-8CB9-3ABC10E208E5}"/>
              </a:ext>
            </a:extLst>
          </p:cNvPr>
          <p:cNvGrpSpPr>
            <a:grpSpLocks/>
          </p:cNvGrpSpPr>
          <p:nvPr/>
        </p:nvGrpSpPr>
        <p:grpSpPr bwMode="auto">
          <a:xfrm>
            <a:off x="3697288" y="2276475"/>
            <a:ext cx="2233612" cy="2095500"/>
            <a:chOff x="2336" y="1661"/>
            <a:chExt cx="1407" cy="1320"/>
          </a:xfrm>
        </p:grpSpPr>
        <p:pic>
          <p:nvPicPr>
            <p:cNvPr id="31776" name="Picture 4" descr="curva4">
              <a:extLst>
                <a:ext uri="{FF2B5EF4-FFF2-40B4-BE49-F238E27FC236}">
                  <a16:creationId xmlns:a16="http://schemas.microsoft.com/office/drawing/2014/main" xmlns="" id="{6D712FA4-23B9-46B9-97F0-965686A8A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470">
              <a:off x="2336" y="1661"/>
              <a:ext cx="1260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Text Box 5">
              <a:extLst>
                <a:ext uri="{FF2B5EF4-FFF2-40B4-BE49-F238E27FC236}">
                  <a16:creationId xmlns:a16="http://schemas.microsoft.com/office/drawing/2014/main" xmlns="" id="{ADB30394-2F07-43B1-ADA2-8C8BDF197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1706"/>
              <a:ext cx="4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86%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xmlns="" id="{0F4645D2-B366-47B5-832A-1DB331722317}"/>
              </a:ext>
            </a:extLst>
          </p:cNvPr>
          <p:cNvGrpSpPr>
            <a:grpSpLocks/>
          </p:cNvGrpSpPr>
          <p:nvPr/>
        </p:nvGrpSpPr>
        <p:grpSpPr bwMode="auto">
          <a:xfrm>
            <a:off x="3697288" y="2276475"/>
            <a:ext cx="2233612" cy="2047875"/>
            <a:chOff x="2336" y="1661"/>
            <a:chExt cx="1407" cy="1290"/>
          </a:xfrm>
        </p:grpSpPr>
        <p:pic>
          <p:nvPicPr>
            <p:cNvPr id="31774" name="Picture 7" descr="curva3">
              <a:extLst>
                <a:ext uri="{FF2B5EF4-FFF2-40B4-BE49-F238E27FC236}">
                  <a16:creationId xmlns:a16="http://schemas.microsoft.com/office/drawing/2014/main" xmlns="" id="{AB54A7E7-411E-4371-940C-A0C597A2C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3963">
              <a:off x="2336" y="1661"/>
              <a:ext cx="1230" cy="1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5" name="Text Box 8">
              <a:extLst>
                <a:ext uri="{FF2B5EF4-FFF2-40B4-BE49-F238E27FC236}">
                  <a16:creationId xmlns:a16="http://schemas.microsoft.com/office/drawing/2014/main" xmlns="" id="{93D02663-FCEF-4028-8DEF-B757E1A8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1710"/>
              <a:ext cx="4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75%</a:t>
              </a:r>
            </a:p>
          </p:txBody>
        </p:sp>
      </p:grpSp>
      <p:pic>
        <p:nvPicPr>
          <p:cNvPr id="5129" name="Picture 9" descr="coleo34">
            <a:hlinkClick r:id="rId7" action="ppaction://hlinksldjump"/>
            <a:extLst>
              <a:ext uri="{FF2B5EF4-FFF2-40B4-BE49-F238E27FC236}">
                <a16:creationId xmlns:a16="http://schemas.microsoft.com/office/drawing/2014/main" xmlns="" id="{B57F263D-D91B-4725-B772-2F2B5887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649538"/>
            <a:ext cx="37560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LongLeggedFly9oClock">
            <a:hlinkClick r:id="" action="ppaction://noaction"/>
            <a:extLst>
              <a:ext uri="{FF2B5EF4-FFF2-40B4-BE49-F238E27FC236}">
                <a16:creationId xmlns:a16="http://schemas.microsoft.com/office/drawing/2014/main" xmlns="" id="{194EE01B-09A8-43B5-91BB-11CC7069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2552700"/>
            <a:ext cx="14398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 descr="coleo3">
            <a:hlinkClick r:id="rId7" action="ppaction://hlinksldjump"/>
            <a:extLst>
              <a:ext uri="{FF2B5EF4-FFF2-40B4-BE49-F238E27FC236}">
                <a16:creationId xmlns:a16="http://schemas.microsoft.com/office/drawing/2014/main" xmlns="" id="{FE2E5087-A2CA-4BE8-AE04-CCF59D37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3225800"/>
            <a:ext cx="34544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 descr="coleo28">
            <a:extLst>
              <a:ext uri="{FF2B5EF4-FFF2-40B4-BE49-F238E27FC236}">
                <a16:creationId xmlns:a16="http://schemas.microsoft.com/office/drawing/2014/main" xmlns="" id="{F8A9C921-058A-45A8-A49A-5DDB3AA4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3162300"/>
            <a:ext cx="4292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 descr="www">
            <a:extLst>
              <a:ext uri="{FF2B5EF4-FFF2-40B4-BE49-F238E27FC236}">
                <a16:creationId xmlns:a16="http://schemas.microsoft.com/office/drawing/2014/main" xmlns="" id="{8BA40762-7475-4391-947D-D28C65F5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7007" r="22205" b="7086"/>
          <a:stretch>
            <a:fillRect/>
          </a:stretch>
        </p:blipFill>
        <p:spPr bwMode="auto">
          <a:xfrm>
            <a:off x="2760663" y="3373438"/>
            <a:ext cx="36131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 descr="cpbmate2">
            <a:extLst>
              <a:ext uri="{FF2B5EF4-FFF2-40B4-BE49-F238E27FC236}">
                <a16:creationId xmlns:a16="http://schemas.microsoft.com/office/drawing/2014/main" xmlns="" id="{DA1D98E7-A18A-4B1D-B1BD-E16EE7F5D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2865438"/>
            <a:ext cx="32988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 descr="logo2">
            <a:extLst>
              <a:ext uri="{FF2B5EF4-FFF2-40B4-BE49-F238E27FC236}">
                <a16:creationId xmlns:a16="http://schemas.microsoft.com/office/drawing/2014/main" xmlns="" id="{B43CB054-F846-499A-B2C3-468B68F3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3700463"/>
            <a:ext cx="22669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 descr="SpilomyaSp">
            <a:hlinkClick r:id="" action="ppaction://noaction"/>
            <a:extLst>
              <a:ext uri="{FF2B5EF4-FFF2-40B4-BE49-F238E27FC236}">
                <a16:creationId xmlns:a16="http://schemas.microsoft.com/office/drawing/2014/main" xmlns="" id="{A982F603-6117-42D1-8C11-EADEDF90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2465388"/>
            <a:ext cx="1296988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 descr="LongLeggedFlyCloseup">
            <a:hlinkClick r:id="" action="ppaction://noaction"/>
            <a:extLst>
              <a:ext uri="{FF2B5EF4-FFF2-40B4-BE49-F238E27FC236}">
                <a16:creationId xmlns:a16="http://schemas.microsoft.com/office/drawing/2014/main" xmlns="" id="{A7FC8A0A-2AE7-420B-8DC3-30BA9D2D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2933700"/>
            <a:ext cx="1457325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8" descr="mosca">
            <a:hlinkClick r:id="" action="ppaction://noaction"/>
            <a:extLst>
              <a:ext uri="{FF2B5EF4-FFF2-40B4-BE49-F238E27FC236}">
                <a16:creationId xmlns:a16="http://schemas.microsoft.com/office/drawing/2014/main" xmlns="" id="{9193362A-F1A8-4C01-8E90-09F7C712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576513"/>
            <a:ext cx="13287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19" descr="formicidae_ad01">
            <a:extLst>
              <a:ext uri="{FF2B5EF4-FFF2-40B4-BE49-F238E27FC236}">
                <a16:creationId xmlns:a16="http://schemas.microsoft.com/office/drawing/2014/main" xmlns="" id="{6F39796E-E977-4F8A-88A5-7B0AA00A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t="30853" r="10876" b="7713"/>
          <a:stretch>
            <a:fillRect/>
          </a:stretch>
        </p:blipFill>
        <p:spPr bwMode="auto">
          <a:xfrm>
            <a:off x="4705350" y="1281113"/>
            <a:ext cx="19446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20" descr="tiphiid%201">
            <a:extLst>
              <a:ext uri="{FF2B5EF4-FFF2-40B4-BE49-F238E27FC236}">
                <a16:creationId xmlns:a16="http://schemas.microsoft.com/office/drawing/2014/main" xmlns="" id="{2F188F2B-F38B-479D-8070-3D868F2A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1712913"/>
            <a:ext cx="17811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21" descr="megachilid">
            <a:extLst>
              <a:ext uri="{FF2B5EF4-FFF2-40B4-BE49-F238E27FC236}">
                <a16:creationId xmlns:a16="http://schemas.microsoft.com/office/drawing/2014/main" xmlns="" id="{4667E76A-54F6-4111-BE9C-C8A387F9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928813"/>
            <a:ext cx="15113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apis%201">
            <a:extLst>
              <a:ext uri="{FF2B5EF4-FFF2-40B4-BE49-F238E27FC236}">
                <a16:creationId xmlns:a16="http://schemas.microsoft.com/office/drawing/2014/main" xmlns="" id="{611E850B-1CCF-4DA9-82FE-5600D8EC4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r="18373"/>
          <a:stretch>
            <a:fillRect/>
          </a:stretch>
        </p:blipFill>
        <p:spPr bwMode="auto">
          <a:xfrm>
            <a:off x="4489450" y="2289175"/>
            <a:ext cx="121761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3" name="Picture 23" descr="borboleta_de_quatro_pernas">
            <a:extLst>
              <a:ext uri="{FF2B5EF4-FFF2-40B4-BE49-F238E27FC236}">
                <a16:creationId xmlns:a16="http://schemas.microsoft.com/office/drawing/2014/main" xmlns="" id="{320A3AF5-CB2D-43FE-A254-EC87DF2D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976313"/>
            <a:ext cx="120808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4" name="Picture 24" descr="12">
            <a:extLst>
              <a:ext uri="{FF2B5EF4-FFF2-40B4-BE49-F238E27FC236}">
                <a16:creationId xmlns:a16="http://schemas.microsoft.com/office/drawing/2014/main" xmlns="" id="{4F1C8EFE-56B8-4E23-A59D-00983113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1730375"/>
            <a:ext cx="180975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5" name="Picture 25" descr="mariposa_da_cecropia">
            <a:extLst>
              <a:ext uri="{FF2B5EF4-FFF2-40B4-BE49-F238E27FC236}">
                <a16:creationId xmlns:a16="http://schemas.microsoft.com/office/drawing/2014/main" xmlns="" id="{DEF78D73-F3D5-4FC4-88CC-DB6C5C67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257425"/>
            <a:ext cx="14224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11">
            <a:extLst>
              <a:ext uri="{FF2B5EF4-FFF2-40B4-BE49-F238E27FC236}">
                <a16:creationId xmlns:a16="http://schemas.microsoft.com/office/drawing/2014/main" xmlns="" id="{D54F75FC-2A7A-4B2F-A17D-EE66CF68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425575"/>
            <a:ext cx="1646238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7" name="Picture 27" descr="TatoTheodice">
            <a:extLst>
              <a:ext uri="{FF2B5EF4-FFF2-40B4-BE49-F238E27FC236}">
                <a16:creationId xmlns:a16="http://schemas.microsoft.com/office/drawing/2014/main" xmlns="" id="{8862BC3E-A87A-4F8D-8B20-88525CC94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811213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8" name="Picture 28" descr="hemipt1">
            <a:extLst>
              <a:ext uri="{FF2B5EF4-FFF2-40B4-BE49-F238E27FC236}">
                <a16:creationId xmlns:a16="http://schemas.microsoft.com/office/drawing/2014/main" xmlns="" id="{A8ED391E-92A5-440F-915E-87A3D688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993775"/>
            <a:ext cx="17399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9" name="Picture 29" descr="cavalletta">
            <a:hlinkClick r:id="" action="ppaction://noaction"/>
            <a:extLst>
              <a:ext uri="{FF2B5EF4-FFF2-40B4-BE49-F238E27FC236}">
                <a16:creationId xmlns:a16="http://schemas.microsoft.com/office/drawing/2014/main" xmlns="" id="{52E6D57A-9725-43DB-AA5B-34D6F97A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384300"/>
            <a:ext cx="1657350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" name="Picture 30" descr="libelula3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FC433BE-26A2-4E95-9057-314D364A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57375"/>
            <a:ext cx="20891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1" name="Picture 31" descr="Blatodeu">
            <a:extLst>
              <a:ext uri="{FF2B5EF4-FFF2-40B4-BE49-F238E27FC236}">
                <a16:creationId xmlns:a16="http://schemas.microsoft.com/office/drawing/2014/main" xmlns="" id="{58D5E995-0FE1-43DC-96CF-977D7B67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1425575"/>
            <a:ext cx="12319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52" name="Text Box 32">
            <a:extLst>
              <a:ext uri="{FF2B5EF4-FFF2-40B4-BE49-F238E27FC236}">
                <a16:creationId xmlns:a16="http://schemas.microsoft.com/office/drawing/2014/main" xmlns="" id="{CD1C50BE-3F56-419B-B4E3-EA616FA2E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113" y="44450"/>
            <a:ext cx="9144001" cy="7016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Distribuição do Reino Animal</a:t>
            </a:r>
          </a:p>
        </p:txBody>
      </p:sp>
      <p:sp>
        <p:nvSpPr>
          <p:cNvPr id="31773" name="Rectangle 33">
            <a:extLst>
              <a:ext uri="{FF2B5EF4-FFF2-40B4-BE49-F238E27FC236}">
                <a16:creationId xmlns:a16="http://schemas.microsoft.com/office/drawing/2014/main" xmlns="" id="{4BF10D44-B49D-49E8-B3CC-E361DE3B1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5129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5131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5132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513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513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000" fill="hold"/>
                                        <p:tgtEl>
                                          <p:spTgt spid="5135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513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513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513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1000" fill="hold"/>
                                        <p:tgtEl>
                                          <p:spTgt spid="513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1000" fill="hold"/>
                                        <p:tgtEl>
                                          <p:spTgt spid="513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514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514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1000" fill="hold"/>
                                        <p:tgtEl>
                                          <p:spTgt spid="514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1000" fill="hold"/>
                                        <p:tgtEl>
                                          <p:spTgt spid="514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1000" fill="hold"/>
                                        <p:tgtEl>
                                          <p:spTgt spid="514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2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1000" fill="hold"/>
                                        <p:tgtEl>
                                          <p:spTgt spid="514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9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1000" fill="hold"/>
                                        <p:tgtEl>
                                          <p:spTgt spid="514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6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5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9" dur="1000" fill="hold"/>
                                        <p:tgtEl>
                                          <p:spTgt spid="514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1000" fill="hold"/>
                                        <p:tgtEl>
                                          <p:spTgt spid="514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1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1000" fill="hold"/>
                                        <p:tgtEl>
                                          <p:spTgt spid="514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8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1" dur="1000" fill="hold"/>
                                        <p:tgtEl>
                                          <p:spTgt spid="515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8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5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8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1000" fill="hold"/>
                                        <p:tgtEl>
                                          <p:spTgt spid="515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Conteúdo 2">
            <a:extLst>
              <a:ext uri="{FF2B5EF4-FFF2-40B4-BE49-F238E27FC236}">
                <a16:creationId xmlns:a16="http://schemas.microsoft.com/office/drawing/2014/main" xmlns="" id="{97A05E0B-07FE-41D8-AE6A-D5F769F34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3"/>
            <a:ext cx="8229600" cy="1150937"/>
          </a:xfrm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pt-BR" altLang="pt-BR" sz="2000" dirty="0"/>
              <a:t>JBS </a:t>
            </a:r>
            <a:r>
              <a:rPr lang="pt-BR" altLang="pt-BR" sz="2000" dirty="0" err="1"/>
              <a:t>Haldane</a:t>
            </a:r>
            <a:r>
              <a:rPr lang="pt-BR" altLang="pt-BR" sz="2000" dirty="0"/>
              <a:t> (“Biologista” britânico)</a:t>
            </a:r>
          </a:p>
          <a:p>
            <a:pPr marL="0" indent="0" algn="ctr">
              <a:lnSpc>
                <a:spcPct val="150000"/>
              </a:lnSpc>
              <a:buFontTx/>
              <a:buNone/>
              <a:defRPr/>
            </a:pPr>
            <a:r>
              <a:rPr lang="pt-BR" altLang="pt-BR" sz="2000" dirty="0"/>
              <a:t>“Deus tem uma predileção desmensurada por besouros”.  </a:t>
            </a:r>
          </a:p>
        </p:txBody>
      </p:sp>
      <p:pic>
        <p:nvPicPr>
          <p:cNvPr id="32771" name="Imagem 4">
            <a:extLst>
              <a:ext uri="{FF2B5EF4-FFF2-40B4-BE49-F238E27FC236}">
                <a16:creationId xmlns:a16="http://schemas.microsoft.com/office/drawing/2014/main" xmlns="" id="{94054EC3-FEA5-4B03-806D-B31F9697F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325"/>
            <a:ext cx="914400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19">
            <a:extLst>
              <a:ext uri="{FF2B5EF4-FFF2-40B4-BE49-F238E27FC236}">
                <a16:creationId xmlns:a16="http://schemas.microsoft.com/office/drawing/2014/main" xmlns="" id="{E7C410B0-E01B-4412-A12B-DAC5AB963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AutoShape 2">
            <a:extLst>
              <a:ext uri="{FF2B5EF4-FFF2-40B4-BE49-F238E27FC236}">
                <a16:creationId xmlns:a16="http://schemas.microsoft.com/office/drawing/2014/main" xmlns="" id="{67A3F5C3-2E1D-46C7-9340-150277E9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40" y="1820185"/>
            <a:ext cx="411352" cy="225425"/>
          </a:xfrm>
          <a:prstGeom prst="rightArrow">
            <a:avLst>
              <a:gd name="adj1" fmla="val 50000"/>
              <a:gd name="adj2" fmla="val 3997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1318" name="Text Box 6">
            <a:extLst>
              <a:ext uri="{FF2B5EF4-FFF2-40B4-BE49-F238E27FC236}">
                <a16:creationId xmlns:a16="http://schemas.microsoft.com/office/drawing/2014/main" xmlns="" id="{E11F6BF0-F071-4C39-A6DF-0D26AA059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3573463"/>
            <a:ext cx="4824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ASAS FUNCIONAIS</a:t>
            </a:r>
          </a:p>
        </p:txBody>
      </p:sp>
      <p:sp>
        <p:nvSpPr>
          <p:cNvPr id="141319" name="Text Box 7">
            <a:extLst>
              <a:ext uri="{FF2B5EF4-FFF2-40B4-BE49-F238E27FC236}">
                <a16:creationId xmlns:a16="http://schemas.microsoft.com/office/drawing/2014/main" xmlns="" id="{A27CEB92-2C64-44A6-AEC4-E0562F4F8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741488"/>
            <a:ext cx="4824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TAMANHO REDUZIDO</a:t>
            </a:r>
          </a:p>
        </p:txBody>
      </p:sp>
      <p:sp>
        <p:nvSpPr>
          <p:cNvPr id="141320" name="Text Box 8">
            <a:extLst>
              <a:ext uri="{FF2B5EF4-FFF2-40B4-BE49-F238E27FC236}">
                <a16:creationId xmlns:a16="http://schemas.microsoft.com/office/drawing/2014/main" xmlns="" id="{49201FB4-CC9B-438D-8C61-C72972536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437063"/>
            <a:ext cx="4824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METAMORFOSE</a:t>
            </a:r>
          </a:p>
        </p:txBody>
      </p:sp>
      <p:sp>
        <p:nvSpPr>
          <p:cNvPr id="141321" name="Text Box 9">
            <a:extLst>
              <a:ext uri="{FF2B5EF4-FFF2-40B4-BE49-F238E27FC236}">
                <a16:creationId xmlns:a16="http://schemas.microsoft.com/office/drawing/2014/main" xmlns="" id="{9BD4511B-E31A-4B3C-A6ED-BBAECD766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149975"/>
            <a:ext cx="7343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ELEVADO POTENCIAL REPRODUTIVO</a:t>
            </a:r>
          </a:p>
        </p:txBody>
      </p:sp>
      <p:sp>
        <p:nvSpPr>
          <p:cNvPr id="141323" name="Text Box 11">
            <a:extLst>
              <a:ext uri="{FF2B5EF4-FFF2-40B4-BE49-F238E27FC236}">
                <a16:creationId xmlns:a16="http://schemas.microsoft.com/office/drawing/2014/main" xmlns="" id="{51EE0706-31EC-4953-8869-7B6DE8DE6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597150"/>
            <a:ext cx="4824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EXOESQUELETO</a:t>
            </a:r>
          </a:p>
        </p:txBody>
      </p:sp>
      <p:sp>
        <p:nvSpPr>
          <p:cNvPr id="34824" name="Rectangle 13">
            <a:extLst>
              <a:ext uri="{FF2B5EF4-FFF2-40B4-BE49-F238E27FC236}">
                <a16:creationId xmlns:a16="http://schemas.microsoft.com/office/drawing/2014/main" xmlns="" id="{6C0DF4C4-7988-4758-A786-3AE409D4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1326" name="Rectangle 14">
            <a:extLst>
              <a:ext uri="{FF2B5EF4-FFF2-40B4-BE49-F238E27FC236}">
                <a16:creationId xmlns:a16="http://schemas.microsoft.com/office/drawing/2014/main" xmlns="" id="{512EEFC1-0131-47EC-BED5-4E17500C2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Quais as razões para o sucesso do grupo?</a:t>
            </a:r>
          </a:p>
        </p:txBody>
      </p:sp>
      <p:sp>
        <p:nvSpPr>
          <p:cNvPr id="141328" name="Text Box 16">
            <a:extLst>
              <a:ext uri="{FF2B5EF4-FFF2-40B4-BE49-F238E27FC236}">
                <a16:creationId xmlns:a16="http://schemas.microsoft.com/office/drawing/2014/main" xmlns="" id="{A0D7B75E-8AF1-47E0-B952-86844D9F7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063" y="5300663"/>
            <a:ext cx="4824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OVO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xmlns="" id="{C67A1D38-E924-4ABC-8417-2A58CCE6E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41" y="2673583"/>
            <a:ext cx="411351" cy="225425"/>
          </a:xfrm>
          <a:prstGeom prst="rightArrow">
            <a:avLst>
              <a:gd name="adj1" fmla="val 50000"/>
              <a:gd name="adj2" fmla="val 3997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xmlns="" id="{FF5158C2-D15A-4D10-A2A0-55EF0F57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16" y="3610208"/>
            <a:ext cx="411351" cy="225425"/>
          </a:xfrm>
          <a:prstGeom prst="rightArrow">
            <a:avLst>
              <a:gd name="adj1" fmla="val 50000"/>
              <a:gd name="adj2" fmla="val 3997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xmlns="" id="{30186FF7-CF9B-4C81-A844-4407B1EBF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16" y="4483333"/>
            <a:ext cx="411351" cy="225425"/>
          </a:xfrm>
          <a:prstGeom prst="rightArrow">
            <a:avLst>
              <a:gd name="adj1" fmla="val 50000"/>
              <a:gd name="adj2" fmla="val 3997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xmlns="" id="{A42E55E7-9338-4C5A-A7DB-EF71077C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16" y="5362808"/>
            <a:ext cx="411351" cy="225425"/>
          </a:xfrm>
          <a:prstGeom prst="rightArrow">
            <a:avLst>
              <a:gd name="adj1" fmla="val 50000"/>
              <a:gd name="adj2" fmla="val 3997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xmlns="" id="{D8874867-DAB3-4BD0-A62D-2232AEB8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16" y="6191483"/>
            <a:ext cx="411351" cy="225425"/>
          </a:xfrm>
          <a:prstGeom prst="rightArrow">
            <a:avLst>
              <a:gd name="adj1" fmla="val 50000"/>
              <a:gd name="adj2" fmla="val 3997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8" grpId="0"/>
      <p:bldP spid="141319" grpId="0"/>
      <p:bldP spid="141320" grpId="0"/>
      <p:bldP spid="141321" grpId="0"/>
      <p:bldP spid="141323" grpId="0"/>
      <p:bldP spid="1413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orpo1">
            <a:extLst>
              <a:ext uri="{FF2B5EF4-FFF2-40B4-BE49-F238E27FC236}">
                <a16:creationId xmlns:a16="http://schemas.microsoft.com/office/drawing/2014/main" xmlns="" id="{D1174A0D-59A7-4E9C-AAD4-A52EA171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422400"/>
            <a:ext cx="7896225" cy="53054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olho composto editado">
            <a:extLst>
              <a:ext uri="{FF2B5EF4-FFF2-40B4-BE49-F238E27FC236}">
                <a16:creationId xmlns:a16="http://schemas.microsoft.com/office/drawing/2014/main" xmlns="" id="{2F24020B-32A4-40CA-9CE8-996933AF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3770313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xmlns="" id="{AB364939-B62C-48A1-8A93-7E772E9D4D82}"/>
              </a:ext>
            </a:extLst>
          </p:cNvPr>
          <p:cNvGrpSpPr>
            <a:grpSpLocks/>
          </p:cNvGrpSpPr>
          <p:nvPr/>
        </p:nvGrpSpPr>
        <p:grpSpPr bwMode="auto">
          <a:xfrm>
            <a:off x="1184275" y="3617913"/>
            <a:ext cx="769938" cy="914400"/>
            <a:chOff x="740" y="1866"/>
            <a:chExt cx="485" cy="576"/>
          </a:xfrm>
        </p:grpSpPr>
        <p:pic>
          <p:nvPicPr>
            <p:cNvPr id="36883" name="Picture 5" descr="ocelo editado">
              <a:extLst>
                <a:ext uri="{FF2B5EF4-FFF2-40B4-BE49-F238E27FC236}">
                  <a16:creationId xmlns:a16="http://schemas.microsoft.com/office/drawing/2014/main" xmlns="" id="{B9852AB1-4CF9-4C92-8FC9-20C272A39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" y="1866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4" name="Picture 6" descr="ocelo editado">
              <a:extLst>
                <a:ext uri="{FF2B5EF4-FFF2-40B4-BE49-F238E27FC236}">
                  <a16:creationId xmlns:a16="http://schemas.microsoft.com/office/drawing/2014/main" xmlns="" id="{D0C1B4B8-E128-41A6-AF31-E7F1525F3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" y="2142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9" name="Picture 7" descr="Antena editada">
            <a:extLst>
              <a:ext uri="{FF2B5EF4-FFF2-40B4-BE49-F238E27FC236}">
                <a16:creationId xmlns:a16="http://schemas.microsoft.com/office/drawing/2014/main" xmlns="" id="{71746DA2-96CF-4853-B0BC-E257883F6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4017963"/>
            <a:ext cx="9620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Asa1 editada">
            <a:extLst>
              <a:ext uri="{FF2B5EF4-FFF2-40B4-BE49-F238E27FC236}">
                <a16:creationId xmlns:a16="http://schemas.microsoft.com/office/drawing/2014/main" xmlns="" id="{5490C8E4-DF62-4D40-B0FA-9F7C11E5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28428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 descr="Asa2 editada">
            <a:extLst>
              <a:ext uri="{FF2B5EF4-FFF2-40B4-BE49-F238E27FC236}">
                <a16:creationId xmlns:a16="http://schemas.microsoft.com/office/drawing/2014/main" xmlns="" id="{FB320D6D-6815-4FAC-A341-22358820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698625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xmlns="" id="{7CA07C04-7903-45D6-8918-B53457CD1888}"/>
              </a:ext>
            </a:extLst>
          </p:cNvPr>
          <p:cNvGrpSpPr>
            <a:grpSpLocks/>
          </p:cNvGrpSpPr>
          <p:nvPr/>
        </p:nvGrpSpPr>
        <p:grpSpPr bwMode="auto">
          <a:xfrm>
            <a:off x="1239838" y="4598988"/>
            <a:ext cx="1292225" cy="1050925"/>
            <a:chOff x="781" y="2490"/>
            <a:chExt cx="814" cy="662"/>
          </a:xfrm>
        </p:grpSpPr>
        <p:pic>
          <p:nvPicPr>
            <p:cNvPr id="36881" name="Picture 11" descr="palpos editado">
              <a:extLst>
                <a:ext uri="{FF2B5EF4-FFF2-40B4-BE49-F238E27FC236}">
                  <a16:creationId xmlns:a16="http://schemas.microsoft.com/office/drawing/2014/main" xmlns="" id="{3B674AED-C5BC-4DA3-AC82-A8E7BA394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" y="2552"/>
              <a:ext cx="60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2" name="Picture 12" descr="mandibula editada">
              <a:extLst>
                <a:ext uri="{FF2B5EF4-FFF2-40B4-BE49-F238E27FC236}">
                  <a16:creationId xmlns:a16="http://schemas.microsoft.com/office/drawing/2014/main" xmlns="" id="{EF41031A-267F-4100-BBC5-19042E932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" y="2490"/>
              <a:ext cx="60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205" name="Picture 13" descr="perna2 editada">
            <a:extLst>
              <a:ext uri="{FF2B5EF4-FFF2-40B4-BE49-F238E27FC236}">
                <a16:creationId xmlns:a16="http://schemas.microsoft.com/office/drawing/2014/main" xmlns="" id="{34A405BE-CBD1-4AF2-BDEA-004EE6D7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4908550"/>
            <a:ext cx="952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14" descr="perna3 editada">
            <a:extLst>
              <a:ext uri="{FF2B5EF4-FFF2-40B4-BE49-F238E27FC236}">
                <a16:creationId xmlns:a16="http://schemas.microsoft.com/office/drawing/2014/main" xmlns="" id="{790058D7-D74B-4FFE-B4C8-7822A18DF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092700"/>
            <a:ext cx="20669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 descr="perna 1 editada">
            <a:extLst>
              <a:ext uri="{FF2B5EF4-FFF2-40B4-BE49-F238E27FC236}">
                <a16:creationId xmlns:a16="http://schemas.microsoft.com/office/drawing/2014/main" xmlns="" id="{36CC853C-0683-4EB1-A430-42148F4B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24425"/>
            <a:ext cx="14287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Text Box 16">
            <a:extLst>
              <a:ext uri="{FF2B5EF4-FFF2-40B4-BE49-F238E27FC236}">
                <a16:creationId xmlns:a16="http://schemas.microsoft.com/office/drawing/2014/main" xmlns="" id="{39B2BCB1-EF0E-46CA-BDF9-3171BD55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3" y="1620838"/>
            <a:ext cx="1368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CABEÇA</a:t>
            </a:r>
          </a:p>
        </p:txBody>
      </p:sp>
      <p:sp>
        <p:nvSpPr>
          <p:cNvPr id="36877" name="Text Box 17">
            <a:extLst>
              <a:ext uri="{FF2B5EF4-FFF2-40B4-BE49-F238E27FC236}">
                <a16:creationId xmlns:a16="http://schemas.microsoft.com/office/drawing/2014/main" xmlns="" id="{DD1C93E8-76D7-4696-8539-183892967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620838"/>
            <a:ext cx="1368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TÓRAX</a:t>
            </a:r>
          </a:p>
        </p:txBody>
      </p:sp>
      <p:sp>
        <p:nvSpPr>
          <p:cNvPr id="36878" name="Text Box 18">
            <a:extLst>
              <a:ext uri="{FF2B5EF4-FFF2-40B4-BE49-F238E27FC236}">
                <a16:creationId xmlns:a16="http://schemas.microsoft.com/office/drawing/2014/main" xmlns="" id="{DB4D9E81-E70F-4431-8657-B47AC77BE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620838"/>
            <a:ext cx="1368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ABDOME</a:t>
            </a:r>
          </a:p>
        </p:txBody>
      </p:sp>
      <p:sp>
        <p:nvSpPr>
          <p:cNvPr id="36879" name="Rectangle 19">
            <a:extLst>
              <a:ext uri="{FF2B5EF4-FFF2-40B4-BE49-F238E27FC236}">
                <a16:creationId xmlns:a16="http://schemas.microsoft.com/office/drawing/2014/main" xmlns="" id="{B479FEBA-37E7-42D2-8F42-17A124F4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18DD5149-17E7-4CA7-B0C9-8DCCE074D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Características Gerais</a:t>
            </a:r>
            <a:b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dos Insetos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ivisão corporal">
            <a:extLst>
              <a:ext uri="{FF2B5EF4-FFF2-40B4-BE49-F238E27FC236}">
                <a16:creationId xmlns:a16="http://schemas.microsoft.com/office/drawing/2014/main" xmlns="" id="{6298DD33-B08B-42EA-AFCC-D75A743B5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"/>
          <a:stretch>
            <a:fillRect/>
          </a:stretch>
        </p:blipFill>
        <p:spPr bwMode="auto">
          <a:xfrm>
            <a:off x="1979613" y="2894013"/>
            <a:ext cx="4897437" cy="3641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5D3779B8-03DD-49EC-BE15-DB126CA2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Características Gerais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dos Insetos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xmlns="" id="{6B10FE0B-EA14-45F6-B4BE-BB8256712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773238"/>
            <a:ext cx="5905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Apresentam corpo segmentado</a:t>
            </a:r>
          </a:p>
        </p:txBody>
      </p:sp>
      <p:sp>
        <p:nvSpPr>
          <p:cNvPr id="7173" name="AutoShape 5">
            <a:extLst>
              <a:ext uri="{FF2B5EF4-FFF2-40B4-BE49-F238E27FC236}">
                <a16:creationId xmlns:a16="http://schemas.microsoft.com/office/drawing/2014/main" xmlns="" id="{BF06DFD6-EDB1-4F5F-9801-31D74E891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835150"/>
            <a:ext cx="463550" cy="360363"/>
          </a:xfrm>
          <a:prstGeom prst="rightArrow">
            <a:avLst>
              <a:gd name="adj1" fmla="val 50000"/>
              <a:gd name="adj2" fmla="val 32159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xmlns="" id="{34C97E41-2359-4085-96D1-761849CE1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erença de tamanho - waynesword">
            <a:extLst>
              <a:ext uri="{FF2B5EF4-FFF2-40B4-BE49-F238E27FC236}">
                <a16:creationId xmlns:a16="http://schemas.microsoft.com/office/drawing/2014/main" xmlns="" id="{F7D9A010-C230-4E95-9583-571928D8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52738"/>
            <a:ext cx="4171950" cy="3810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A17A7D33-57ED-4822-8D33-A2B2235D8A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Características Gerais</a:t>
            </a:r>
            <a:b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dos Insetos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xmlns="" id="{3BBB160A-EBA1-4E69-99AC-B3A1C25ED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773238"/>
            <a:ext cx="7345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Podem variar de menos de 1mm a cerca de 27cm</a:t>
            </a:r>
          </a:p>
        </p:txBody>
      </p:sp>
      <p:sp>
        <p:nvSpPr>
          <p:cNvPr id="6149" name="Oval 5">
            <a:extLst>
              <a:ext uri="{FF2B5EF4-FFF2-40B4-BE49-F238E27FC236}">
                <a16:creationId xmlns:a16="http://schemas.microsoft.com/office/drawing/2014/main" xmlns="" id="{81EF5906-A013-492D-AD11-9E218B789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292600"/>
            <a:ext cx="358775" cy="360363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0" name="AutoShape 6">
            <a:extLst>
              <a:ext uri="{FF2B5EF4-FFF2-40B4-BE49-F238E27FC236}">
                <a16:creationId xmlns:a16="http://schemas.microsoft.com/office/drawing/2014/main" xmlns="" id="{353E5D98-F751-4F0F-B48D-754B09BDA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35150"/>
            <a:ext cx="576263" cy="360363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151" name="Picture 7" descr="larve de Dynastes hercules - h-r">
            <a:extLst>
              <a:ext uri="{FF2B5EF4-FFF2-40B4-BE49-F238E27FC236}">
                <a16:creationId xmlns:a16="http://schemas.microsoft.com/office/drawing/2014/main" xmlns="" id="{BD24A168-3AA1-492A-953C-3E195E36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09938"/>
            <a:ext cx="3708400" cy="27828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8" name="Rectangle 8">
            <a:extLst>
              <a:ext uri="{FF2B5EF4-FFF2-40B4-BE49-F238E27FC236}">
                <a16:creationId xmlns:a16="http://schemas.microsoft.com/office/drawing/2014/main" xmlns="" id="{C07911E2-21C8-43C8-9104-7716EFAF2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4D8AD22-941C-4E95-83B7-846EF750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5031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Você sabe o nome da ciência que estuda os Insetos?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xmlns="" id="{3D333E99-E675-49A9-94B2-8EB73176A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181" y="2766997"/>
            <a:ext cx="4465637" cy="1657350"/>
          </a:xfrm>
          <a:prstGeom prst="rect">
            <a:avLst/>
          </a:prstGeom>
          <a:gradFill rotWithShape="1">
            <a:gsLst>
              <a:gs pos="0">
                <a:srgbClr val="762F00"/>
              </a:gs>
              <a:gs pos="50000">
                <a:srgbClr val="FF6600"/>
              </a:gs>
              <a:gs pos="100000">
                <a:srgbClr val="762F00"/>
              </a:gs>
            </a:gsLst>
            <a:lin ang="5400000" scaled="1"/>
          </a:gradFill>
          <a:ln w="38100">
            <a:solidFill>
              <a:srgbClr val="FFCC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Entomologia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entomon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= inseto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logos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= estudo</a:t>
            </a:r>
          </a:p>
        </p:txBody>
      </p:sp>
      <p:sp>
        <p:nvSpPr>
          <p:cNvPr id="14341" name="Rectangle 13">
            <a:extLst>
              <a:ext uri="{FF2B5EF4-FFF2-40B4-BE49-F238E27FC236}">
                <a16:creationId xmlns:a16="http://schemas.microsoft.com/office/drawing/2014/main" xmlns="" id="{2895FE86-DBAE-4058-913D-B55885485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E3065903-D7E3-4F82-992D-DA3F5207FF74}"/>
              </a:ext>
            </a:extLst>
          </p:cNvPr>
          <p:cNvSpPr txBox="1">
            <a:spLocks/>
          </p:cNvSpPr>
          <p:nvPr/>
        </p:nvSpPr>
        <p:spPr bwMode="auto">
          <a:xfrm>
            <a:off x="457199" y="52248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Para que estudar Entomologia?</a:t>
            </a:r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xmlns="" id="{9C78C159-19C0-408D-8EF2-0240BF155C27}"/>
              </a:ext>
            </a:extLst>
          </p:cNvPr>
          <p:cNvSpPr/>
          <p:nvPr/>
        </p:nvSpPr>
        <p:spPr>
          <a:xfrm>
            <a:off x="4425191" y="1937121"/>
            <a:ext cx="293616" cy="553674"/>
          </a:xfrm>
          <a:prstGeom prst="down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xmlns="" id="{419EB48E-E5F4-4219-9806-CD6F4E2EA268}"/>
              </a:ext>
            </a:extLst>
          </p:cNvPr>
          <p:cNvSpPr/>
          <p:nvPr/>
        </p:nvSpPr>
        <p:spPr>
          <a:xfrm>
            <a:off x="4425191" y="4741758"/>
            <a:ext cx="293616" cy="553674"/>
          </a:xfrm>
          <a:prstGeom prst="down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btdams-emerging-gf">
            <a:extLst>
              <a:ext uri="{FF2B5EF4-FFF2-40B4-BE49-F238E27FC236}">
                <a16:creationId xmlns:a16="http://schemas.microsoft.com/office/drawing/2014/main" xmlns="" id="{7FDE0291-02C8-4401-90DA-5AB6A8CD357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2746375"/>
            <a:ext cx="2987675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cigarra complentando ecdise">
            <a:extLst>
              <a:ext uri="{FF2B5EF4-FFF2-40B4-BE49-F238E27FC236}">
                <a16:creationId xmlns:a16="http://schemas.microsoft.com/office/drawing/2014/main" xmlns="" id="{C420D8BF-F2D2-4DA5-B497-8E9BDF29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311150"/>
            <a:ext cx="29876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 descr="ecdise">
            <a:extLst>
              <a:ext uri="{FF2B5EF4-FFF2-40B4-BE49-F238E27FC236}">
                <a16:creationId xmlns:a16="http://schemas.microsoft.com/office/drawing/2014/main" xmlns="" id="{54522BC6-C267-476A-A9AE-CB96B0805BA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738438"/>
            <a:ext cx="2987675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Text Box 5">
            <a:extLst>
              <a:ext uri="{FF2B5EF4-FFF2-40B4-BE49-F238E27FC236}">
                <a16:creationId xmlns:a16="http://schemas.microsoft.com/office/drawing/2014/main" xmlns="" id="{00D56947-2139-4BF1-8B2E-49E310512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628650"/>
            <a:ext cx="3706813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pt-BR"/>
            </a:defPPr>
            <a:lvl1pPr algn="ctr" eaLnBrk="1" hangingPunct="1"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Exoesqueleto</a:t>
            </a:r>
          </a:p>
        </p:txBody>
      </p:sp>
      <p:pic>
        <p:nvPicPr>
          <p:cNvPr id="43014" name="Picture 6" descr="ECDISE3">
            <a:extLst>
              <a:ext uri="{FF2B5EF4-FFF2-40B4-BE49-F238E27FC236}">
                <a16:creationId xmlns:a16="http://schemas.microsoft.com/office/drawing/2014/main" xmlns="" id="{35FF8C80-AE78-43D8-9007-94006EC58F6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741613"/>
            <a:ext cx="2987675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7" descr="ecdise5">
            <a:extLst>
              <a:ext uri="{FF2B5EF4-FFF2-40B4-BE49-F238E27FC236}">
                <a16:creationId xmlns:a16="http://schemas.microsoft.com/office/drawing/2014/main" xmlns="" id="{D0D4E3CC-9599-467B-96F7-FC4E5221989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311150"/>
            <a:ext cx="29876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Imagem 1">
            <a:extLst>
              <a:ext uri="{FF2B5EF4-FFF2-40B4-BE49-F238E27FC236}">
                <a16:creationId xmlns:a16="http://schemas.microsoft.com/office/drawing/2014/main" xmlns="" id="{81FFEE57-034C-4B1B-9AD5-2DA5F1726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38" y="1588"/>
            <a:ext cx="9274176" cy="698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xmlns="" id="{3E747644-7591-4A21-BCF2-C90446337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1150938"/>
            <a:ext cx="358775" cy="333375"/>
          </a:xfrm>
          <a:prstGeom prst="rightArrow">
            <a:avLst>
              <a:gd name="adj1" fmla="val 50000"/>
              <a:gd name="adj2" fmla="val 40098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E0B7611D-22BC-4630-BE24-2F131918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Características Gerais 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dos Insetos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xmlns="" id="{1995DFDF-B6A4-4218-8C4A-AB63656EF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524125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Cabeça, Tórax, Abdome </a:t>
            </a:r>
          </a:p>
        </p:txBody>
      </p:sp>
      <p:sp>
        <p:nvSpPr>
          <p:cNvPr id="44036" name="AutoShape 4">
            <a:extLst>
              <a:ext uri="{FF2B5EF4-FFF2-40B4-BE49-F238E27FC236}">
                <a16:creationId xmlns:a16="http://schemas.microsoft.com/office/drawing/2014/main" xmlns="" id="{20DC85FC-5CE6-4397-A687-543562C9F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01913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xmlns="" id="{4F69287D-A251-44AF-8600-CEA323E14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660525"/>
            <a:ext cx="8027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Apresentam o corpo segmentado</a:t>
            </a:r>
          </a:p>
        </p:txBody>
      </p:sp>
      <p:sp>
        <p:nvSpPr>
          <p:cNvPr id="44038" name="AutoShape 6">
            <a:extLst>
              <a:ext uri="{FF2B5EF4-FFF2-40B4-BE49-F238E27FC236}">
                <a16:creationId xmlns:a16="http://schemas.microsoft.com/office/drawing/2014/main" xmlns="" id="{E0F54856-7ADB-41BD-B54F-6060F252E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73238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39" name="AutoShape 7">
            <a:extLst>
              <a:ext uri="{FF2B5EF4-FFF2-40B4-BE49-F238E27FC236}">
                <a16:creationId xmlns:a16="http://schemas.microsoft.com/office/drawing/2014/main" xmlns="" id="{6FEAF1C8-EFCB-492A-AF78-753C28F0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11863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xmlns="" id="{5C1DF7B0-2B9E-4BD3-B667-6858F0A40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908675"/>
            <a:ext cx="8027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 ordens apresentando várias adaptações</a:t>
            </a:r>
          </a:p>
        </p:txBody>
      </p:sp>
      <p:sp>
        <p:nvSpPr>
          <p:cNvPr id="44041" name="Rectangle 9">
            <a:extLst>
              <a:ext uri="{FF2B5EF4-FFF2-40B4-BE49-F238E27FC236}">
                <a16:creationId xmlns:a16="http://schemas.microsoft.com/office/drawing/2014/main" xmlns="" id="{21C3A826-59B8-4273-A022-5666BF64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xmlns="" id="{1F6C2C36-03F7-4711-9291-53AAF4D9F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316288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Díceros (1 par de antenas) </a:t>
            </a:r>
          </a:p>
        </p:txBody>
      </p:sp>
      <p:sp>
        <p:nvSpPr>
          <p:cNvPr id="44043" name="AutoShape 11">
            <a:extLst>
              <a:ext uri="{FF2B5EF4-FFF2-40B4-BE49-F238E27FC236}">
                <a16:creationId xmlns:a16="http://schemas.microsoft.com/office/drawing/2014/main" xmlns="" id="{1970AFBE-2DBF-4E29-9473-32A259D0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94075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xmlns="" id="{3DB92095-D250-4BDB-BA15-C1FA71CA0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165600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Hexapoda (3 pares de pernas) </a:t>
            </a:r>
          </a:p>
        </p:txBody>
      </p:sp>
      <p:sp>
        <p:nvSpPr>
          <p:cNvPr id="44045" name="AutoShape 13">
            <a:extLst>
              <a:ext uri="{FF2B5EF4-FFF2-40B4-BE49-F238E27FC236}">
                <a16:creationId xmlns:a16="http://schemas.microsoft.com/office/drawing/2014/main" xmlns="" id="{BD5FB99F-895E-4E24-AD14-B6C3FA42C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243388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46" name="Text Box 14">
            <a:extLst>
              <a:ext uri="{FF2B5EF4-FFF2-40B4-BE49-F238E27FC236}">
                <a16:creationId xmlns:a16="http://schemas.microsoft.com/office/drawing/2014/main" xmlns="" id="{2857EC16-5752-49B9-AC67-13A546EAF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100638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Ápteros, Dípteros ou Tetrápteros (maioria)</a:t>
            </a:r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xmlns="" id="{AE572292-D03A-48A5-AFF5-37328165B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78425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33C457-4F62-43A1-B840-E1EDA2B1E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620" y="2583664"/>
            <a:ext cx="8660759" cy="845336"/>
          </a:xfrm>
        </p:spPr>
        <p:txBody>
          <a:bodyPr/>
          <a:lstStyle/>
          <a:p>
            <a:pPr>
              <a:defRPr/>
            </a:pPr>
            <a:r>
              <a:rPr lang="pt-BR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Curiosidades...</a:t>
            </a:r>
          </a:p>
        </p:txBody>
      </p:sp>
      <p:sp>
        <p:nvSpPr>
          <p:cNvPr id="260099" name="Rectangle 19">
            <a:extLst>
              <a:ext uri="{FF2B5EF4-FFF2-40B4-BE49-F238E27FC236}">
                <a16:creationId xmlns:a16="http://schemas.microsoft.com/office/drawing/2014/main" xmlns="" id="{197DDE52-BB06-4D64-9E58-46DAB58D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E0B7611D-22BC-4630-BE24-2F131918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Entomofagia</a:t>
            </a: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38" name="AutoShape 6">
            <a:extLst>
              <a:ext uri="{FF2B5EF4-FFF2-40B4-BE49-F238E27FC236}">
                <a16:creationId xmlns:a16="http://schemas.microsoft.com/office/drawing/2014/main" xmlns="" id="{E0F54856-7ADB-41BD-B54F-6060F252E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28401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41" name="Rectangle 9">
            <a:extLst>
              <a:ext uri="{FF2B5EF4-FFF2-40B4-BE49-F238E27FC236}">
                <a16:creationId xmlns:a16="http://schemas.microsoft.com/office/drawing/2014/main" xmlns="" id="{21C3A826-59B8-4273-A022-5666BF64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4E5A9A8C-9C1E-4008-B46A-79BCD32C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7" y="2330445"/>
            <a:ext cx="8514826" cy="3916820"/>
          </a:xfrm>
          <a:prstGeom prst="rect">
            <a:avLst/>
          </a:prstGeom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88D53473-BC97-432E-AF30-4487081A0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552201"/>
            <a:ext cx="8027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Insetos a mesa!!!</a:t>
            </a:r>
          </a:p>
        </p:txBody>
      </p:sp>
    </p:spTree>
    <p:extLst>
      <p:ext uri="{BB962C8B-B14F-4D97-AF65-F5344CB8AC3E}">
        <p14:creationId xmlns:p14="http://schemas.microsoft.com/office/powerpoint/2010/main" val="183142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E0B7611D-22BC-4630-BE24-2F131918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Entomofagia</a:t>
            </a: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41" name="Rectangle 9">
            <a:extLst>
              <a:ext uri="{FF2B5EF4-FFF2-40B4-BE49-F238E27FC236}">
                <a16:creationId xmlns:a16="http://schemas.microsoft.com/office/drawing/2014/main" xmlns="" id="{21C3A826-59B8-4273-A022-5666BF64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91" y="1933738"/>
            <a:ext cx="6100017" cy="4631186"/>
          </a:xfrm>
          <a:prstGeom prst="rect">
            <a:avLst/>
          </a:prstGeom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xmlns="" id="{E0F54856-7ADB-41BD-B54F-6060F252E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72287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xmlns="" id="{88D53473-BC97-432E-AF30-4487081A0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396087"/>
            <a:ext cx="8027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2000" dirty="0" smtClean="0">
                <a:solidFill>
                  <a:srgbClr val="000000"/>
                </a:solidFill>
              </a:rPr>
              <a:t>Proteína disponível</a:t>
            </a:r>
            <a:r>
              <a:rPr kumimoji="0" lang="pt-BR" alt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!!!</a:t>
            </a: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2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E0B7611D-22BC-4630-BE24-2F131918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Entomologia Forense</a:t>
            </a:r>
          </a:p>
        </p:txBody>
      </p:sp>
      <p:sp>
        <p:nvSpPr>
          <p:cNvPr id="44041" name="Rectangle 9">
            <a:extLst>
              <a:ext uri="{FF2B5EF4-FFF2-40B4-BE49-F238E27FC236}">
                <a16:creationId xmlns:a16="http://schemas.microsoft.com/office/drawing/2014/main" xmlns="" id="{21C3A826-59B8-4273-A022-5666BF64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0B9A131-1FE6-4DD1-9C81-3E928DBD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28" y="2678909"/>
            <a:ext cx="4939143" cy="3328982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xmlns="" id="{DD4B35B5-7D91-4538-BACE-277469736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28401"/>
            <a:ext cx="452438" cy="247650"/>
          </a:xfrm>
          <a:prstGeom prst="rightArrow">
            <a:avLst>
              <a:gd name="adj1" fmla="val 50000"/>
              <a:gd name="adj2" fmla="val 39947"/>
            </a:avLst>
          </a:prstGeom>
          <a:gradFill rotWithShape="1">
            <a:gsLst>
              <a:gs pos="0">
                <a:srgbClr val="764718"/>
              </a:gs>
              <a:gs pos="5000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C6EA66DB-F339-487A-BBF1-2673ADCFF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552201"/>
            <a:ext cx="8027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Insetos como vestígios </a:t>
            </a:r>
          </a:p>
        </p:txBody>
      </p:sp>
    </p:spTree>
    <p:extLst>
      <p:ext uri="{BB962C8B-B14F-4D97-AF65-F5344CB8AC3E}">
        <p14:creationId xmlns:p14="http://schemas.microsoft.com/office/powerpoint/2010/main" val="2113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33C457-4F62-43A1-B840-E1EDA2B1E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620" y="2583664"/>
            <a:ext cx="8660759" cy="845336"/>
          </a:xfrm>
        </p:spPr>
        <p:txBody>
          <a:bodyPr/>
          <a:lstStyle/>
          <a:p>
            <a:pPr>
              <a:defRPr/>
            </a:pPr>
            <a:r>
              <a:rPr lang="pt-BR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Finalizando...</a:t>
            </a:r>
          </a:p>
        </p:txBody>
      </p:sp>
      <p:sp>
        <p:nvSpPr>
          <p:cNvPr id="260099" name="Rectangle 19">
            <a:extLst>
              <a:ext uri="{FF2B5EF4-FFF2-40B4-BE49-F238E27FC236}">
                <a16:creationId xmlns:a16="http://schemas.microsoft.com/office/drawing/2014/main" xmlns="" id="{197DDE52-BB06-4D64-9E58-46DAB58D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00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2AC89D8-94D4-4403-91D9-117077B1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27"/>
            <a:ext cx="9144000" cy="4202545"/>
          </a:xfrm>
          <a:prstGeom prst="rect">
            <a:avLst/>
          </a:prstGeom>
        </p:spPr>
      </p:pic>
      <p:sp>
        <p:nvSpPr>
          <p:cNvPr id="262147" name="Rectangle 5">
            <a:extLst>
              <a:ext uri="{FF2B5EF4-FFF2-40B4-BE49-F238E27FC236}">
                <a16:creationId xmlns:a16="http://schemas.microsoft.com/office/drawing/2014/main" xmlns="" id="{F8E7A8AD-5482-4FE8-9A09-ED75629C1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19">
            <a:extLst>
              <a:ext uri="{FF2B5EF4-FFF2-40B4-BE49-F238E27FC236}">
                <a16:creationId xmlns:a16="http://schemas.microsoft.com/office/drawing/2014/main" xmlns="" id="{391B7568-1297-48BF-81ED-625640AE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xmlns="" id="{F84E3554-9AAC-4F93-A029-890BA5117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1261" r="12106" b="1890"/>
          <a:stretch/>
        </p:blipFill>
        <p:spPr bwMode="auto">
          <a:xfrm>
            <a:off x="2801923" y="1818314"/>
            <a:ext cx="3338820" cy="32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19">
            <a:extLst>
              <a:ext uri="{FF2B5EF4-FFF2-40B4-BE49-F238E27FC236}">
                <a16:creationId xmlns:a16="http://schemas.microsoft.com/office/drawing/2014/main" xmlns="" id="{391B7568-1297-48BF-81ED-625640AE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Quantos insetos existem no planeta? - que bicho te mordeu">
            <a:extLst>
              <a:ext uri="{FF2B5EF4-FFF2-40B4-BE49-F238E27FC236}">
                <a16:creationId xmlns:a16="http://schemas.microsoft.com/office/drawing/2014/main" xmlns="" id="{1E665C79-7CDE-4127-9AED-A8EA21D6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7" y="89982"/>
            <a:ext cx="8724026" cy="573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8">
            <a:extLst>
              <a:ext uri="{FF2B5EF4-FFF2-40B4-BE49-F238E27FC236}">
                <a16:creationId xmlns:a16="http://schemas.microsoft.com/office/drawing/2014/main" xmlns="" id="{E7F9D181-2D15-4FD6-9FBC-7E27D987C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43" y="6087245"/>
            <a:ext cx="37018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Dr. Fabiano Duarte Carvalho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1600" b="1" dirty="0">
                <a:solidFill>
                  <a:srgbClr val="CC3300"/>
                </a:solidFill>
                <a:latin typeface="Arial Unicode MS"/>
                <a:ea typeface="Arial Unicode MS"/>
                <a:cs typeface="Arial Unicode MS"/>
              </a:rPr>
              <a:t>E-mail: fabiano.carvalho@fiocruz.br</a:t>
            </a:r>
            <a:endParaRPr kumimoji="0" lang="pt-BR" altLang="pt-BR" sz="1600" b="1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6203D24-1BA3-492F-A34E-EA7ED451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34" y="6009934"/>
            <a:ext cx="1063638" cy="758084"/>
          </a:xfrm>
          <a:prstGeom prst="rect">
            <a:avLst/>
          </a:prstGeom>
        </p:spPr>
      </p:pic>
      <p:pic>
        <p:nvPicPr>
          <p:cNvPr id="1028" name="Picture 4" descr="Prosas | Empreendedor - Instituto René Rachou/Fundação Oswaldo Cruz">
            <a:extLst>
              <a:ext uri="{FF2B5EF4-FFF2-40B4-BE49-F238E27FC236}">
                <a16:creationId xmlns:a16="http://schemas.microsoft.com/office/drawing/2014/main" xmlns="" id="{ED1D2A04-BED7-4740-842E-98F28217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7" y="6041266"/>
            <a:ext cx="1920817" cy="6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7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Imagem 6">
            <a:extLst>
              <a:ext uri="{FF2B5EF4-FFF2-40B4-BE49-F238E27FC236}">
                <a16:creationId xmlns:a16="http://schemas.microsoft.com/office/drawing/2014/main" xmlns="" id="{60573443-D132-4871-AB2A-C3F46646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7" y="4477915"/>
            <a:ext cx="35274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38DD2D-EB2E-417D-BFB9-8F70A251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2564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Para que estudar Entomologia?</a:t>
            </a:r>
          </a:p>
        </p:txBody>
      </p:sp>
      <p:sp>
        <p:nvSpPr>
          <p:cNvPr id="9219" name="Espaço Reservado para Conteúdo 2">
            <a:extLst>
              <a:ext uri="{FF2B5EF4-FFF2-40B4-BE49-F238E27FC236}">
                <a16:creationId xmlns:a16="http://schemas.microsoft.com/office/drawing/2014/main" xmlns="" id="{B8DF18E0-0CA0-4BF8-986B-970882AAB0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6088" y="1410764"/>
            <a:ext cx="8229600" cy="547211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altLang="pt-BR" sz="1800" dirty="0"/>
              <a:t>Curiosidade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Os insetos estão em toda parte (   1.000.000 spp.)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Maior diversidade entre todos os seres vivos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Eles são os nossos principais “concorrentes”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Dependemos dos insetos por vários motivos: decomposição da matéria orgânica, ciclagem de nutrientes, controle biológico, manutenção da fertilidade dos solos, fertilização, polinização...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Facilidades na área científica (modelo)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Prejuízos em diversas culturas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Prejuízos ao patrimônio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Vetores de doenças... ... ...</a:t>
            </a:r>
          </a:p>
          <a:p>
            <a:pPr algn="just">
              <a:lnSpc>
                <a:spcPct val="150000"/>
              </a:lnSpc>
              <a:buFontTx/>
              <a:buNone/>
            </a:pPr>
            <a:endParaRPr lang="pt-BR" altLang="pt-BR" sz="1800" dirty="0"/>
          </a:p>
          <a:p>
            <a:pPr algn="just">
              <a:lnSpc>
                <a:spcPct val="150000"/>
              </a:lnSpc>
            </a:pPr>
            <a:endParaRPr lang="pt-BR" altLang="pt-BR" sz="1800" dirty="0"/>
          </a:p>
          <a:p>
            <a:pPr algn="just">
              <a:lnSpc>
                <a:spcPct val="150000"/>
              </a:lnSpc>
            </a:pPr>
            <a:endParaRPr lang="pt-BR" altLang="pt-BR" sz="1800" dirty="0"/>
          </a:p>
          <a:p>
            <a:pPr algn="just">
              <a:lnSpc>
                <a:spcPct val="150000"/>
              </a:lnSpc>
            </a:pPr>
            <a:endParaRPr lang="pt-BR" altLang="pt-BR" sz="1800" dirty="0"/>
          </a:p>
        </p:txBody>
      </p:sp>
      <p:sp>
        <p:nvSpPr>
          <p:cNvPr id="15365" name="Rectangle 13">
            <a:extLst>
              <a:ext uri="{FF2B5EF4-FFF2-40B4-BE49-F238E27FC236}">
                <a16:creationId xmlns:a16="http://schemas.microsoft.com/office/drawing/2014/main" xmlns="" id="{4D6B6DD5-9306-4CFE-B6B0-6E41D705D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eta para cima 5">
            <a:extLst>
              <a:ext uri="{FF2B5EF4-FFF2-40B4-BE49-F238E27FC236}">
                <a16:creationId xmlns:a16="http://schemas.microsoft.com/office/drawing/2014/main" xmlns="" id="{1DD8E59A-FE3C-4D85-841F-BBBC0BC5D862}"/>
              </a:ext>
            </a:extLst>
          </p:cNvPr>
          <p:cNvSpPr/>
          <p:nvPr/>
        </p:nvSpPr>
        <p:spPr>
          <a:xfrm>
            <a:off x="4253218" y="2063691"/>
            <a:ext cx="109057" cy="15100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934D94F-1C92-43DA-B825-DF824D72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Alguns exemplos...</a:t>
            </a:r>
          </a:p>
        </p:txBody>
      </p:sp>
      <p:sp>
        <p:nvSpPr>
          <p:cNvPr id="16387" name="Espaço Reservado para Conteúdo 2">
            <a:extLst>
              <a:ext uri="{FF2B5EF4-FFF2-40B4-BE49-F238E27FC236}">
                <a16:creationId xmlns:a16="http://schemas.microsoft.com/office/drawing/2014/main" xmlns="" id="{26C80EFA-2603-455E-9F08-7501A4C2ED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12423"/>
            <a:ext cx="8229600" cy="237648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altLang="pt-BR" sz="1800" dirty="0"/>
              <a:t>Em apenas 2 anos 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Danos causados por insetos nas 8 principais culturas agrícolas: algodão, arroz, batata, café, centeio, milho, soja e trigo</a:t>
            </a:r>
          </a:p>
          <a:p>
            <a:pPr algn="just">
              <a:lnSpc>
                <a:spcPct val="150000"/>
              </a:lnSpc>
            </a:pPr>
            <a:r>
              <a:rPr lang="pt-BR" altLang="pt-BR" sz="1800" dirty="0"/>
              <a:t>90,5 bilhões de dólares</a:t>
            </a:r>
          </a:p>
          <a:p>
            <a:pPr algn="just">
              <a:lnSpc>
                <a:spcPct val="150000"/>
              </a:lnSpc>
            </a:pPr>
            <a:endParaRPr lang="pt-BR" altLang="pt-BR" sz="1800" dirty="0"/>
          </a:p>
          <a:p>
            <a:pPr algn="just">
              <a:lnSpc>
                <a:spcPct val="150000"/>
              </a:lnSpc>
            </a:pPr>
            <a:endParaRPr lang="pt-BR" altLang="pt-BR" sz="1800" dirty="0"/>
          </a:p>
        </p:txBody>
      </p:sp>
      <p:sp>
        <p:nvSpPr>
          <p:cNvPr id="16389" name="Rectangle 13">
            <a:extLst>
              <a:ext uri="{FF2B5EF4-FFF2-40B4-BE49-F238E27FC236}">
                <a16:creationId xmlns:a16="http://schemas.microsoft.com/office/drawing/2014/main" xmlns="" id="{5229F724-C979-4A87-AAC7-9A4ABF52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6CDA77A-B38C-4E70-A494-159EB916FF45}"/>
              </a:ext>
            </a:extLst>
          </p:cNvPr>
          <p:cNvSpPr txBox="1">
            <a:spLocks/>
          </p:cNvSpPr>
          <p:nvPr/>
        </p:nvSpPr>
        <p:spPr bwMode="auto">
          <a:xfrm>
            <a:off x="6099510" y="1017181"/>
            <a:ext cx="2722227" cy="40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defRPr/>
            </a:pPr>
            <a:r>
              <a:rPr lang="pt-B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$$$$$$$$$$$$$$$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2CF9197-93A5-411B-A3DB-357E572B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75" y="3780003"/>
            <a:ext cx="3266850" cy="2567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5AF19C-C17D-414E-8DE9-828A136C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10" y="1017181"/>
            <a:ext cx="2722227" cy="407929"/>
          </a:xfrm>
        </p:spPr>
        <p:txBody>
          <a:bodyPr/>
          <a:lstStyle/>
          <a:p>
            <a:pPr eaLnBrk="1" hangingPunct="1">
              <a:defRPr/>
            </a:pPr>
            <a:r>
              <a:rPr lang="pt-B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$$$$$$$$$$$$$$$</a:t>
            </a:r>
          </a:p>
        </p:txBody>
      </p:sp>
      <p:sp>
        <p:nvSpPr>
          <p:cNvPr id="17411" name="Espaço Reservado para Conteúdo 2">
            <a:extLst>
              <a:ext uri="{FF2B5EF4-FFF2-40B4-BE49-F238E27FC236}">
                <a16:creationId xmlns:a16="http://schemas.microsoft.com/office/drawing/2014/main" xmlns="" id="{A99850E1-5E3B-4C05-A604-2AB044B9B0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58884"/>
            <a:ext cx="8229600" cy="1079500"/>
          </a:xfrm>
        </p:spPr>
        <p:txBody>
          <a:bodyPr/>
          <a:lstStyle/>
          <a:p>
            <a:pPr algn="just"/>
            <a:r>
              <a:rPr lang="pt-BR" altLang="pt-BR" sz="1800" dirty="0"/>
              <a:t>Polinização global (caso não houvesse insetos polinizadores) –  cerca de 100 bilhões de dólares / ano</a:t>
            </a:r>
          </a:p>
          <a:p>
            <a:pPr algn="just"/>
            <a:endParaRPr lang="pt-BR" altLang="pt-BR" sz="1800" dirty="0"/>
          </a:p>
          <a:p>
            <a:pPr algn="just"/>
            <a:endParaRPr lang="pt-BR" altLang="pt-BR" sz="1800" dirty="0"/>
          </a:p>
        </p:txBody>
      </p:sp>
      <p:sp>
        <p:nvSpPr>
          <p:cNvPr id="17412" name="Rectangle 13">
            <a:extLst>
              <a:ext uri="{FF2B5EF4-FFF2-40B4-BE49-F238E27FC236}">
                <a16:creationId xmlns:a16="http://schemas.microsoft.com/office/drawing/2014/main" xmlns="" id="{6898FB01-56A7-488A-92C1-06DABAE9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7413" name="Imagem 2">
            <a:extLst>
              <a:ext uri="{FF2B5EF4-FFF2-40B4-BE49-F238E27FC236}">
                <a16:creationId xmlns:a16="http://schemas.microsoft.com/office/drawing/2014/main" xmlns="" id="{60E7229B-8D17-47BD-B1FC-FCE7EF04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" y="2489463"/>
            <a:ext cx="8499475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A289BDC6-7503-4FE3-AF97-36780640DDF4}"/>
              </a:ext>
            </a:extLst>
          </p:cNvPr>
          <p:cNvSpPr txBox="1">
            <a:spLocks/>
          </p:cNvSpPr>
          <p:nvPr/>
        </p:nvSpPr>
        <p:spPr bwMode="auto">
          <a:xfrm>
            <a:off x="457200" y="1158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defRPr/>
            </a:pP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Alguns exemplos...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3">
            <a:extLst>
              <a:ext uri="{FF2B5EF4-FFF2-40B4-BE49-F238E27FC236}">
                <a16:creationId xmlns:a16="http://schemas.microsoft.com/office/drawing/2014/main" xmlns="" id="{4F8348CF-2E8A-444B-B685-050538D2B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8435" name="Imagem 5">
            <a:extLst>
              <a:ext uri="{FF2B5EF4-FFF2-40B4-BE49-F238E27FC236}">
                <a16:creationId xmlns:a16="http://schemas.microsoft.com/office/drawing/2014/main" xmlns="" id="{E27D1B71-2CB1-4BC1-8785-8AA7924A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692150"/>
            <a:ext cx="813752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Imagem 8">
            <a:extLst>
              <a:ext uri="{FF2B5EF4-FFF2-40B4-BE49-F238E27FC236}">
                <a16:creationId xmlns:a16="http://schemas.microsoft.com/office/drawing/2014/main" xmlns="" id="{12CBF575-E56D-4F4B-9252-98AF8CC10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5230813"/>
            <a:ext cx="81375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ço Reservado para Conteúdo 2">
            <a:extLst>
              <a:ext uri="{FF2B5EF4-FFF2-40B4-BE49-F238E27FC236}">
                <a16:creationId xmlns:a16="http://schemas.microsoft.com/office/drawing/2014/main" xmlns="" id="{4E721680-AC23-4854-8D0D-5A4987330A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895" y="1507244"/>
            <a:ext cx="8351211" cy="1055746"/>
          </a:xfrm>
        </p:spPr>
        <p:txBody>
          <a:bodyPr/>
          <a:lstStyle/>
          <a:p>
            <a:pPr algn="just"/>
            <a:r>
              <a:rPr lang="pt-BR" altLang="pt-BR" sz="1800" dirty="0"/>
              <a:t>Gastos com internações, tendas de hidratação, epidemias, entrada de uma nova doença, medicamentos, diagnóstico, pessoal qualificado...</a:t>
            </a:r>
          </a:p>
          <a:p>
            <a:pPr algn="just"/>
            <a:endParaRPr lang="pt-BR" altLang="pt-BR" sz="1800" dirty="0"/>
          </a:p>
        </p:txBody>
      </p:sp>
      <p:sp>
        <p:nvSpPr>
          <p:cNvPr id="19460" name="Rectangle 13">
            <a:extLst>
              <a:ext uri="{FF2B5EF4-FFF2-40B4-BE49-F238E27FC236}">
                <a16:creationId xmlns:a16="http://schemas.microsoft.com/office/drawing/2014/main" xmlns="" id="{4F187802-BDEE-4DF0-A32D-A9151704D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9461" name="Picture 6" descr="http://www.jb.com.br/media/fotos/2011/06/25/627w/a-tenda-de-hidratacao-montada-na-penha-zona-norte-do-rio-quando-da-epidemia_2.jpg">
            <a:extLst>
              <a:ext uri="{FF2B5EF4-FFF2-40B4-BE49-F238E27FC236}">
                <a16:creationId xmlns:a16="http://schemas.microsoft.com/office/drawing/2014/main" xmlns="" id="{86B5271C-0A70-437E-A740-AA5C03F7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5838"/>
            <a:ext cx="4003675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8" descr="http://www.ameliapt.com.br/wp-content/uploads/2015/05/tenda-dengue1.jpg">
            <a:extLst>
              <a:ext uri="{FF2B5EF4-FFF2-40B4-BE49-F238E27FC236}">
                <a16:creationId xmlns:a16="http://schemas.microsoft.com/office/drawing/2014/main" xmlns="" id="{DDA2C96D-2387-4BF5-936B-653A9786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286000"/>
            <a:ext cx="3967162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2" descr="http://www.redebrasilatual.com.br/saude/2013/04/epidemia-de-dengue-atinge-interior-e-litoral-de-sao-paulo/dengue_ribeirao_preto_marcia_ribeiro_folhapress_edit.jpg/image_preview">
            <a:extLst>
              <a:ext uri="{FF2B5EF4-FFF2-40B4-BE49-F238E27FC236}">
                <a16:creationId xmlns:a16="http://schemas.microsoft.com/office/drawing/2014/main" xmlns="" id="{E6600F83-7B02-4E3C-BDD5-A01B358F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922838"/>
            <a:ext cx="2747963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6" descr="http://abcblogs.abc.es/eat-fit/files/2015/04/pirulas.jpg">
            <a:extLst>
              <a:ext uri="{FF2B5EF4-FFF2-40B4-BE49-F238E27FC236}">
                <a16:creationId xmlns:a16="http://schemas.microsoft.com/office/drawing/2014/main" xmlns="" id="{A64CE63B-46A7-477D-BD24-4ECE6D20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4922838"/>
            <a:ext cx="257810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8" descr="http://www.dnagenetica.com.br/canalmedico/wp-content/uploads/2015/04/laboratorio.jpg">
            <a:extLst>
              <a:ext uri="{FF2B5EF4-FFF2-40B4-BE49-F238E27FC236}">
                <a16:creationId xmlns:a16="http://schemas.microsoft.com/office/drawing/2014/main" xmlns="" id="{345F4E09-3612-4FE8-8176-F258BCBD1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4922838"/>
            <a:ext cx="2925762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C33C9403-7560-43B6-A48D-0D582DB6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Alguns exemplos...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180651DA-6B32-4D9D-99ED-FC369F5ECB67}"/>
              </a:ext>
            </a:extLst>
          </p:cNvPr>
          <p:cNvSpPr txBox="1">
            <a:spLocks/>
          </p:cNvSpPr>
          <p:nvPr/>
        </p:nvSpPr>
        <p:spPr bwMode="auto">
          <a:xfrm>
            <a:off x="6099510" y="1017181"/>
            <a:ext cx="2722227" cy="40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defRPr/>
            </a:pPr>
            <a:r>
              <a:rPr lang="pt-B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$$$$$$$$$$$$$$$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edes aegypti 2">
            <a:extLst>
              <a:ext uri="{FF2B5EF4-FFF2-40B4-BE49-F238E27FC236}">
                <a16:creationId xmlns:a16="http://schemas.microsoft.com/office/drawing/2014/main" xmlns="" id="{F3F7F257-93DA-46D1-827C-60BA9911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65" y="4672667"/>
            <a:ext cx="2455459" cy="20463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5C72F1C1-02FC-42EB-99C2-D6E6DE78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143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Principais áreas de estudo da Entomologia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5D0B4C9A-3E49-41BC-A3BA-D8F6FCD0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0B6316C7-F9A1-41F3-9BC0-AEBADC3B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800225"/>
            <a:ext cx="4978400" cy="4724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pt-BR" altLang="pt-BR" sz="2000"/>
              <a:t>Entomologia agrícola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pt-BR" altLang="pt-BR" sz="2000"/>
          </a:p>
          <a:p>
            <a:pPr eaLnBrk="1" hangingPunct="1">
              <a:lnSpc>
                <a:spcPct val="150000"/>
              </a:lnSpc>
            </a:pPr>
            <a:r>
              <a:rPr lang="pt-BR" altLang="pt-BR" sz="2000"/>
              <a:t>Entomologia urbana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pt-BR" altLang="pt-BR" sz="2000"/>
          </a:p>
          <a:p>
            <a:pPr eaLnBrk="1" hangingPunct="1">
              <a:lnSpc>
                <a:spcPct val="150000"/>
              </a:lnSpc>
            </a:pPr>
            <a:r>
              <a:rPr lang="pt-BR" altLang="pt-BR" sz="2000"/>
              <a:t>Entomologia veterinária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pt-BR" altLang="pt-BR" sz="2000"/>
          </a:p>
          <a:p>
            <a:pPr eaLnBrk="1" hangingPunct="1">
              <a:lnSpc>
                <a:spcPct val="150000"/>
              </a:lnSpc>
            </a:pPr>
            <a:r>
              <a:rPr lang="pt-BR" altLang="pt-BR" sz="2000"/>
              <a:t>Entomologia médica</a:t>
            </a:r>
          </a:p>
        </p:txBody>
      </p:sp>
      <p:pic>
        <p:nvPicPr>
          <p:cNvPr id="4101" name="Picture 5" descr="Citheronia regalis2 - thehiddenworld">
            <a:extLst>
              <a:ext uri="{FF2B5EF4-FFF2-40B4-BE49-F238E27FC236}">
                <a16:creationId xmlns:a16="http://schemas.microsoft.com/office/drawing/2014/main" xmlns="" id="{E1F090E9-E012-4DCE-924F-D0A974FB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93" y="1606755"/>
            <a:ext cx="2907261" cy="19846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4834">
            <a:extLst>
              <a:ext uri="{FF2B5EF4-FFF2-40B4-BE49-F238E27FC236}">
                <a16:creationId xmlns:a16="http://schemas.microsoft.com/office/drawing/2014/main" xmlns="" id="{C5FEAD97-E2B8-40A0-9F15-5D78663E7F1B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6623981" y="2014884"/>
            <a:ext cx="2689324" cy="1873065"/>
          </a:xfrm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105" name="Picture 9" descr="zen22">
            <a:extLst>
              <a:ext uri="{FF2B5EF4-FFF2-40B4-BE49-F238E27FC236}">
                <a16:creationId xmlns:a16="http://schemas.microsoft.com/office/drawing/2014/main" xmlns="" id="{FC5BFBF8-1681-4BEA-8E54-1B56AAE4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3"/>
          <a:stretch>
            <a:fillRect/>
          </a:stretch>
        </p:blipFill>
        <p:spPr bwMode="auto">
          <a:xfrm>
            <a:off x="3610742" y="3903680"/>
            <a:ext cx="2796113" cy="1899357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virus do masaico do pepeino 2">
            <a:extLst>
              <a:ext uri="{FF2B5EF4-FFF2-40B4-BE49-F238E27FC236}">
                <a16:creationId xmlns:a16="http://schemas.microsoft.com/office/drawing/2014/main" xmlns="" id="{ECB65E56-43AD-46CB-AB02-6E556878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6250"/>
            <a:ext cx="3097213" cy="2016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5" descr="pepino10">
            <a:extLst>
              <a:ext uri="{FF2B5EF4-FFF2-40B4-BE49-F238E27FC236}">
                <a16:creationId xmlns:a16="http://schemas.microsoft.com/office/drawing/2014/main" xmlns="" id="{56DD1432-8F0E-4FF4-8A01-7A06FDD5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76250"/>
            <a:ext cx="2465387" cy="2058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28" name="Group 6">
            <a:extLst>
              <a:ext uri="{FF2B5EF4-FFF2-40B4-BE49-F238E27FC236}">
                <a16:creationId xmlns:a16="http://schemas.microsoft.com/office/drawing/2014/main" xmlns="" id="{DE389566-746D-4B20-AC7B-5EC0C04549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476250"/>
            <a:ext cx="2520950" cy="2016125"/>
            <a:chOff x="113" y="1707"/>
            <a:chExt cx="1860" cy="1224"/>
          </a:xfrm>
        </p:grpSpPr>
        <p:pic>
          <p:nvPicPr>
            <p:cNvPr id="26635" name="Picture 7" descr="P1010052">
              <a:extLst>
                <a:ext uri="{FF2B5EF4-FFF2-40B4-BE49-F238E27FC236}">
                  <a16:creationId xmlns:a16="http://schemas.microsoft.com/office/drawing/2014/main" xmlns="" id="{16F87C5C-5065-4B85-A69B-DCFBB99FC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41" t="18454" r="13841" b="18454"/>
            <a:stretch>
              <a:fillRect/>
            </a:stretch>
          </p:blipFill>
          <p:spPr bwMode="auto">
            <a:xfrm>
              <a:off x="113" y="1707"/>
              <a:ext cx="1860" cy="122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36" name="Text Box 8">
              <a:extLst>
                <a:ext uri="{FF2B5EF4-FFF2-40B4-BE49-F238E27FC236}">
                  <a16:creationId xmlns:a16="http://schemas.microsoft.com/office/drawing/2014/main" xmlns="" id="{B905B76C-6062-4E3F-834F-27824953A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2704"/>
              <a:ext cx="1543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800" b="1" i="1" u="none" strike="noStrike" kern="1200" cap="none" spc="0" normalizeH="0" baseline="0" noProof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Aphis gossypii</a:t>
              </a:r>
            </a:p>
          </p:txBody>
        </p:sp>
      </p:grpSp>
      <p:pic>
        <p:nvPicPr>
          <p:cNvPr id="178185" name="Picture 9" descr="medfly6">
            <a:extLst>
              <a:ext uri="{FF2B5EF4-FFF2-40B4-BE49-F238E27FC236}">
                <a16:creationId xmlns:a16="http://schemas.microsoft.com/office/drawing/2014/main" xmlns="" id="{128C894D-0EF9-49F5-86C7-EBD66EDC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781300"/>
            <a:ext cx="2333625" cy="20383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6" name="Picture 10" descr="C">
            <a:extLst>
              <a:ext uri="{FF2B5EF4-FFF2-40B4-BE49-F238E27FC236}">
                <a16:creationId xmlns:a16="http://schemas.microsoft.com/office/drawing/2014/main" xmlns="" id="{B8A1150E-835C-40CF-A850-C5A96FC33E0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725988"/>
            <a:ext cx="2881312" cy="2016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xmlns="" id="{9E49337B-12D0-4112-9DA7-2668C64CB27A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3556000"/>
            <a:ext cx="3692525" cy="2897188"/>
            <a:chOff x="2595" y="879"/>
            <a:chExt cx="2326" cy="1825"/>
          </a:xfrm>
        </p:grpSpPr>
        <p:pic>
          <p:nvPicPr>
            <p:cNvPr id="26633" name="Picture 12" descr="ceratitis-capitata-big">
              <a:extLst>
                <a:ext uri="{FF2B5EF4-FFF2-40B4-BE49-F238E27FC236}">
                  <a16:creationId xmlns:a16="http://schemas.microsoft.com/office/drawing/2014/main" xmlns="" id="{3C97A551-082C-417E-AF12-A20AF53B4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8" t="17163" r="25836" b="5536"/>
            <a:stretch>
              <a:fillRect/>
            </a:stretch>
          </p:blipFill>
          <p:spPr bwMode="auto">
            <a:xfrm>
              <a:off x="2595" y="879"/>
              <a:ext cx="2326" cy="18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34" name="Text Box 13">
              <a:extLst>
                <a:ext uri="{FF2B5EF4-FFF2-40B4-BE49-F238E27FC236}">
                  <a16:creationId xmlns:a16="http://schemas.microsoft.com/office/drawing/2014/main" xmlns="" id="{876B1013-7299-4684-B098-770A394A6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473"/>
              <a:ext cx="15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Ceratitis capitata</a:t>
              </a:r>
            </a:p>
          </p:txBody>
        </p:sp>
      </p:grpSp>
      <p:sp>
        <p:nvSpPr>
          <p:cNvPr id="26632" name="Rectangle 14">
            <a:extLst>
              <a:ext uri="{FF2B5EF4-FFF2-40B4-BE49-F238E27FC236}">
                <a16:creationId xmlns:a16="http://schemas.microsoft.com/office/drawing/2014/main" xmlns="" id="{93B39B62-DB63-4D88-A35A-65B63FA34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468</Words>
  <Application>Microsoft Office PowerPoint</Application>
  <PresentationFormat>Apresentação na tela (4:3)</PresentationFormat>
  <Paragraphs>108</Paragraphs>
  <Slides>29</Slides>
  <Notes>10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Times New Roman</vt:lpstr>
      <vt:lpstr>Design padrão</vt:lpstr>
      <vt:lpstr>Gráfico</vt:lpstr>
      <vt:lpstr>Apresentação do PowerPoint</vt:lpstr>
      <vt:lpstr>Você sabe o nome da ciência que estuda os Insetos?</vt:lpstr>
      <vt:lpstr>Para que estudar Entomologia?</vt:lpstr>
      <vt:lpstr>Alguns exemplos...</vt:lpstr>
      <vt:lpstr>$$$$$$$$$$$$$$$</vt:lpstr>
      <vt:lpstr>Apresentação do PowerPoint</vt:lpstr>
      <vt:lpstr>Alguns exemplos...</vt:lpstr>
      <vt:lpstr>Principais áreas de estudo da Entomologia</vt:lpstr>
      <vt:lpstr>Apresentação do PowerPoint</vt:lpstr>
      <vt:lpstr>Apresentação do PowerPoint</vt:lpstr>
      <vt:lpstr>Apresentação do PowerPoint</vt:lpstr>
      <vt:lpstr>Apresentação do PowerPoint</vt:lpstr>
      <vt:lpstr>Características Gerais dos Insetos</vt:lpstr>
      <vt:lpstr>Apresentação do PowerPoint</vt:lpstr>
      <vt:lpstr>Apresentação do PowerPoint</vt:lpstr>
      <vt:lpstr>Apresentação do PowerPoint</vt:lpstr>
      <vt:lpstr>Características Gerais dos Insetos</vt:lpstr>
      <vt:lpstr>Apresentação do PowerPoint</vt:lpstr>
      <vt:lpstr>Características Gerais dos Insetos</vt:lpstr>
      <vt:lpstr>Apresentação do PowerPoint</vt:lpstr>
      <vt:lpstr>Apresentação do PowerPoint</vt:lpstr>
      <vt:lpstr>Curiosidades...</vt:lpstr>
      <vt:lpstr>Apresentação do PowerPoint</vt:lpstr>
      <vt:lpstr>Apresentação do PowerPoint</vt:lpstr>
      <vt:lpstr>Apresentação do PowerPoint</vt:lpstr>
      <vt:lpstr>Finalizando...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Fabiano Duarte Carvalho</dc:creator>
  <cp:lastModifiedBy>Fabiano Carvalho</cp:lastModifiedBy>
  <cp:revision>9</cp:revision>
  <dcterms:created xsi:type="dcterms:W3CDTF">2021-07-01T19:28:06Z</dcterms:created>
  <dcterms:modified xsi:type="dcterms:W3CDTF">2021-07-06T13:54:41Z</dcterms:modified>
</cp:coreProperties>
</file>